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63" r:id="rId2"/>
    <p:sldId id="285" r:id="rId3"/>
    <p:sldId id="286" r:id="rId4"/>
    <p:sldId id="287" r:id="rId5"/>
    <p:sldId id="315" r:id="rId6"/>
    <p:sldId id="289" r:id="rId7"/>
    <p:sldId id="290" r:id="rId8"/>
    <p:sldId id="292" r:id="rId9"/>
    <p:sldId id="312" r:id="rId10"/>
    <p:sldId id="300" r:id="rId11"/>
    <p:sldId id="301" r:id="rId12"/>
    <p:sldId id="302" r:id="rId13"/>
    <p:sldId id="303" r:id="rId14"/>
    <p:sldId id="295" r:id="rId15"/>
    <p:sldId id="293" r:id="rId16"/>
    <p:sldId id="291" r:id="rId17"/>
    <p:sldId id="306" r:id="rId18"/>
    <p:sldId id="304" r:id="rId19"/>
    <p:sldId id="305" r:id="rId20"/>
    <p:sldId id="314" r:id="rId21"/>
    <p:sldId id="296" r:id="rId22"/>
    <p:sldId id="297" r:id="rId23"/>
    <p:sldId id="298" r:id="rId24"/>
    <p:sldId id="311" r:id="rId25"/>
    <p:sldId id="310" r:id="rId26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9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364B"/>
    <a:srgbClr val="006778"/>
    <a:srgbClr val="AAC9B6"/>
    <a:srgbClr val="822433"/>
    <a:srgbClr val="830022"/>
    <a:srgbClr val="79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4" autoAdjust="0"/>
    <p:restoredTop sz="78365" autoAdjust="0"/>
  </p:normalViewPr>
  <p:slideViewPr>
    <p:cSldViewPr>
      <p:cViewPr varScale="1">
        <p:scale>
          <a:sx n="90" d="100"/>
          <a:sy n="90" d="100"/>
        </p:scale>
        <p:origin x="2100" y="90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0" d="100"/>
          <a:sy n="110" d="100"/>
        </p:scale>
        <p:origin x="-168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12E55EB-21FE-4355-BF4B-8CFDCE6A07D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884A3D8-82D8-406D-AE77-85A07DF4E1E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7215AAB-996D-4F84-BDCB-BDD6EE31699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3146A847-D07C-492B-B675-ED550D9E6D9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2CB2309-DEF8-49E9-BC1E-F4F22FC7BE1C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gif>
</file>

<file path=ppt/media/image2.jpeg>
</file>

<file path=ppt/media/image20.gif>
</file>

<file path=ppt/media/image21.gif>
</file>

<file path=ppt/media/image22.png>
</file>

<file path=ppt/media/image23.jpg>
</file>

<file path=ppt/media/image24.jpeg>
</file>

<file path=ppt/media/image3.jpeg>
</file>

<file path=ppt/media/image4.jpg>
</file>

<file path=ppt/media/image5.jpeg>
</file>

<file path=ppt/media/image6.jp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3C255EA-2895-4348-9711-EE4506355D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57E82AA-A9E2-41F7-AFDD-F694C689D5C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63E4E19-A835-4BA0-83E4-DD90A91F627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noProof="0"/>
              <a:t>Fare clic per modificare gli stili del testo dello schema</a:t>
            </a:r>
          </a:p>
          <a:p>
            <a:pPr lvl="1"/>
            <a:r>
              <a:rPr lang="it-IT" altLang="it-IT" noProof="0"/>
              <a:t>Secondo livello</a:t>
            </a:r>
          </a:p>
          <a:p>
            <a:pPr lvl="2"/>
            <a:r>
              <a:rPr lang="it-IT" altLang="it-IT" noProof="0"/>
              <a:t>Terzo livello</a:t>
            </a:r>
          </a:p>
          <a:p>
            <a:pPr lvl="3"/>
            <a:r>
              <a:rPr lang="it-IT" altLang="it-IT" noProof="0"/>
              <a:t>Quarto livello</a:t>
            </a:r>
          </a:p>
          <a:p>
            <a:pPr lvl="4"/>
            <a:r>
              <a:rPr lang="it-IT" alt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6C70CE83-D827-44F8-B24F-B034C73B62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it-IT" alt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B42D10D8-7FB3-48EB-9933-A324622737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BD935CA-3C3B-47B5-B52B-F13E37D8C3A5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1C2232-5BC2-473E-8A7C-7360F971B0B5}" type="slidenum">
              <a:rPr lang="it-IT" altLang="it-IT" sz="1200" smtClean="0">
                <a:solidFill>
                  <a:schemeClr val="tx1"/>
                </a:solidFill>
              </a:rPr>
              <a:pPr/>
              <a:t>1</a:t>
            </a:fld>
            <a:endParaRPr lang="it-IT" altLang="it-IT" sz="1200" smtClean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it-IT" altLang="it-IT" baseline="0" dirty="0" smtClean="0"/>
              <a:t>Per questo progetto di tesi h</a:t>
            </a:r>
            <a:r>
              <a:rPr lang="it-IT" altLang="it-IT" dirty="0" smtClean="0"/>
              <a:t>o </a:t>
            </a:r>
            <a:r>
              <a:rPr lang="it-IT" altLang="it-IT" dirty="0" smtClean="0"/>
              <a:t>collaborato con il lab</a:t>
            </a:r>
            <a:r>
              <a:rPr lang="it-IT" altLang="it-IT" baseline="0" dirty="0" smtClean="0"/>
              <a:t> di comp vision diretto dal prof </a:t>
            </a:r>
            <a:r>
              <a:rPr lang="it-IT" altLang="it-IT" baseline="0" dirty="0" smtClean="0"/>
              <a:t>5. </a:t>
            </a:r>
          </a:p>
          <a:p>
            <a:pPr eaLnBrk="1" hangingPunct="1"/>
            <a:r>
              <a:rPr lang="it-IT" altLang="it-IT" baseline="0" dirty="0" smtClean="0"/>
              <a:t>Il </a:t>
            </a:r>
            <a:r>
              <a:rPr lang="it-IT" altLang="it-IT" baseline="0" dirty="0" smtClean="0"/>
              <a:t>lavoro che ho svolto riguarda un sistema di riconoscimento delle menzogne utilizzando dei piccoli movimenti facciali, le Action Unit</a:t>
            </a:r>
            <a:r>
              <a:rPr lang="it-IT" altLang="it-IT" baseline="0" dirty="0" smtClean="0"/>
              <a:t>.</a:t>
            </a:r>
            <a:endParaRPr lang="it-IT" altLang="it-IT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Constrained Local Model per </a:t>
            </a:r>
            <a:r>
              <a:rPr lang="en-US" baseline="0" dirty="0" err="1" smtClean="0"/>
              <a:t>aggiornare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COSA E’ CLM? PERCHE’ LO USO?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2073732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Una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estratti</a:t>
            </a:r>
            <a:r>
              <a:rPr lang="en-US" dirty="0" smtClean="0"/>
              <a:t> I landmark, per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meglio</a:t>
            </a:r>
            <a:r>
              <a:rPr lang="en-US" baseline="0" dirty="0" smtClean="0"/>
              <a:t> le feature</a:t>
            </a:r>
            <a:r>
              <a:rPr lang="en-US" baseline="0" dirty="0" smtClean="0"/>
              <a:t>, ci e’ utile </a:t>
            </a:r>
            <a:r>
              <a:rPr lang="en-US" baseline="0" dirty="0" err="1" smtClean="0"/>
              <a:t>allineare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l’immagine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frame di </a:t>
            </a:r>
            <a:r>
              <a:rPr lang="en-US" baseline="0" dirty="0" err="1" smtClean="0"/>
              <a:t>riferimento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frontale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mascherarla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quindi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rimuovere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pixel non </a:t>
            </a:r>
            <a:r>
              <a:rPr lang="en-US" baseline="0" dirty="0" err="1" smtClean="0"/>
              <a:t>necessari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all’analisi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applicando</a:t>
            </a:r>
            <a:r>
              <a:rPr lang="en-US" baseline="0" dirty="0" smtClean="0"/>
              <a:t> un convex hull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feature points.</a:t>
            </a:r>
          </a:p>
          <a:p>
            <a:endParaRPr lang="en-US" baseline="0" dirty="0" smtClean="0"/>
          </a:p>
          <a:p>
            <a:r>
              <a:rPr lang="en-US" dirty="0" smtClean="0"/>
              <a:t>COSA E’ CONVEX</a:t>
            </a:r>
            <a:r>
              <a:rPr lang="en-US" baseline="0" dirty="0" smtClean="0"/>
              <a:t> </a:t>
            </a:r>
            <a:r>
              <a:rPr lang="en-US" baseline="0" dirty="0" smtClean="0"/>
              <a:t>HULL: </a:t>
            </a:r>
            <a:r>
              <a:rPr lang="en-US" baseline="0" dirty="0" err="1" smtClean="0"/>
              <a:t>Contorno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contenente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punti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interesse</a:t>
            </a:r>
            <a:endParaRPr lang="en-US" dirty="0" smtClean="0"/>
          </a:p>
          <a:p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specifico</a:t>
            </a:r>
            <a:r>
              <a:rPr lang="en-US" dirty="0" smtClean="0"/>
              <a:t> </a:t>
            </a:r>
            <a:r>
              <a:rPr lang="en-US" dirty="0" err="1" smtClean="0"/>
              <a:t>sulla</a:t>
            </a:r>
            <a:r>
              <a:rPr lang="en-US" baseline="0" dirty="0" smtClean="0"/>
              <a:t> reference frame. Non e’ </a:t>
            </a:r>
            <a:r>
              <a:rPr lang="en-US" baseline="0" dirty="0" err="1" smtClean="0"/>
              <a:t>specifica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l’utente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90312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allineata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</a:t>
            </a:r>
            <a:r>
              <a:rPr lang="en-US" dirty="0" err="1" smtClean="0"/>
              <a:t>procediamo</a:t>
            </a:r>
            <a:r>
              <a:rPr lang="en-US" dirty="0" smtClean="0"/>
              <a:t> </a:t>
            </a:r>
            <a:r>
              <a:rPr lang="en-US" dirty="0" err="1" smtClean="0"/>
              <a:t>all’estrazione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feature.</a:t>
            </a:r>
          </a:p>
          <a:p>
            <a:r>
              <a:rPr lang="en-US" dirty="0" smtClean="0"/>
              <a:t>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due tipi di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estraiamo</a:t>
            </a:r>
            <a:r>
              <a:rPr lang="en-US" baseline="0" dirty="0" smtClean="0"/>
              <a:t>: appearance features e geometry features.</a:t>
            </a:r>
          </a:p>
          <a:p>
            <a:r>
              <a:rPr lang="en-US" baseline="0" dirty="0" smtClean="0"/>
              <a:t>Le </a:t>
            </a:r>
            <a:r>
              <a:rPr lang="en-US" baseline="0" dirty="0" err="1" smtClean="0"/>
              <a:t>appeareance</a:t>
            </a:r>
            <a:r>
              <a:rPr lang="en-US" baseline="0" dirty="0" smtClean="0"/>
              <a:t> features </a:t>
            </a:r>
            <a:r>
              <a:rPr lang="en-US" baseline="0" dirty="0" err="1" smtClean="0"/>
              <a:t>vengono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estratte</a:t>
            </a:r>
            <a:r>
              <a:rPr lang="en-US" baseline="0" dirty="0" smtClean="0"/>
              <a:t> sotto forma di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, e </a:t>
            </a:r>
            <a:r>
              <a:rPr lang="en-US" baseline="0" dirty="0" err="1" smtClean="0"/>
              <a:t>utilizzando</a:t>
            </a:r>
            <a:r>
              <a:rPr lang="en-US" baseline="0" dirty="0" smtClean="0"/>
              <a:t> la PCA </a:t>
            </a:r>
            <a:r>
              <a:rPr lang="en-US" baseline="0" dirty="0" err="1" smtClean="0"/>
              <a:t>arriviamo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avere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di 1379 features</a:t>
            </a:r>
          </a:p>
          <a:p>
            <a:r>
              <a:rPr lang="en-US" baseline="0" dirty="0" smtClean="0"/>
              <a:t>Le geometry features </a:t>
            </a:r>
            <a:r>
              <a:rPr lang="en-US" baseline="0" dirty="0" err="1" smtClean="0"/>
              <a:t>invece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dipendono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landmark e </a:t>
            </a:r>
            <a:r>
              <a:rPr lang="en-US" baseline="0" dirty="0" err="1" smtClean="0"/>
              <a:t>dai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parametri</a:t>
            </a:r>
            <a:r>
              <a:rPr lang="en-US" baseline="0" dirty="0" smtClean="0"/>
              <a:t> del </a:t>
            </a:r>
            <a:r>
              <a:rPr lang="en-US" baseline="0" dirty="0" smtClean="0"/>
              <a:t>CLM </a:t>
            </a:r>
            <a:r>
              <a:rPr lang="en-US" baseline="0" dirty="0" err="1" smtClean="0"/>
              <a:t>usato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landmark detection</a:t>
            </a:r>
          </a:p>
          <a:p>
            <a:r>
              <a:rPr lang="en-US" baseline="0" dirty="0" err="1" smtClean="0"/>
              <a:t>Arriviamo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cosi</a:t>
            </a:r>
            <a:r>
              <a:rPr lang="en-US" baseline="0" dirty="0" smtClean="0"/>
              <a:t>’ ad un </a:t>
            </a:r>
            <a:r>
              <a:rPr lang="en-US" baseline="0" dirty="0" err="1" smtClean="0"/>
              <a:t>totale</a:t>
            </a:r>
            <a:r>
              <a:rPr lang="en-US" baseline="0" dirty="0" smtClean="0"/>
              <a:t> di 1606 features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descrivono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COSA E’ LA PCA? COME LA USO?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80058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vettore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passo</a:t>
            </a:r>
            <a:r>
              <a:rPr lang="en-US" baseline="0" dirty="0" smtClean="0"/>
              <a:t> successive e’ </a:t>
            </a:r>
            <a:r>
              <a:rPr lang="en-US" baseline="0" dirty="0" err="1" smtClean="0"/>
              <a:t>quello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AU e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occorrenze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SVM, </a:t>
            </a:r>
            <a:r>
              <a:rPr lang="en-US" baseline="0" dirty="0" err="1" smtClean="0"/>
              <a:t>mentre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stimarne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l’intensita</a:t>
            </a:r>
            <a:r>
              <a:rPr lang="en-US" baseline="0" dirty="0" smtClean="0"/>
              <a:t>’ un SVR. In </a:t>
            </a:r>
            <a:r>
              <a:rPr lang="en-US" baseline="0" dirty="0" err="1" smtClean="0"/>
              <a:t>ambedue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casi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utilizzano</a:t>
            </a:r>
            <a:r>
              <a:rPr lang="en-US" baseline="0" dirty="0" smtClean="0"/>
              <a:t> linear kernel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dirty="0" smtClean="0"/>
              <a:t>Multiclass Support Vector Machines: SVM in </a:t>
            </a:r>
            <a:r>
              <a:rPr lang="en-US" dirty="0" err="1" smtClean="0"/>
              <a:t>cascata</a:t>
            </a:r>
            <a:r>
              <a:rPr lang="en-US" dirty="0" smtClean="0"/>
              <a:t> in </a:t>
            </a:r>
            <a:r>
              <a:rPr lang="en-US" dirty="0" err="1" smtClean="0"/>
              <a:t>grado</a:t>
            </a:r>
            <a:r>
              <a:rPr lang="en-US" dirty="0" smtClean="0"/>
              <a:t> di </a:t>
            </a:r>
            <a:r>
              <a:rPr lang="en-US" dirty="0" err="1" smtClean="0"/>
              <a:t>riconoscere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piu</a:t>
            </a:r>
            <a:r>
              <a:rPr lang="en-US" baseline="0" dirty="0" smtClean="0"/>
              <a:t>’ di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662183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Per la detection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alleniamo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l’SVM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smtClean="0"/>
              <a:t>dataset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consistono</a:t>
            </a:r>
            <a:r>
              <a:rPr lang="en-US" baseline="0" dirty="0" smtClean="0"/>
              <a:t> </a:t>
            </a:r>
            <a:r>
              <a:rPr lang="en-US" baseline="0" dirty="0" smtClean="0"/>
              <a:t>in video </a:t>
            </a:r>
            <a:r>
              <a:rPr lang="en-US" dirty="0" err="1" smtClean="0"/>
              <a:t>hanno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</a:t>
            </a:r>
            <a:r>
              <a:rPr lang="en-US" baseline="0" dirty="0" smtClean="0"/>
              <a:t>. </a:t>
            </a:r>
            <a:r>
              <a:rPr lang="en-US" baseline="0" dirty="0" smtClean="0"/>
              <a:t>Le AU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video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state annotate </a:t>
            </a:r>
            <a:r>
              <a:rPr lang="en-US" baseline="0" dirty="0" err="1" smtClean="0"/>
              <a:t>compresa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0497895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Come ad </a:t>
            </a:r>
            <a:r>
              <a:rPr lang="en-US" dirty="0" err="1" smtClean="0"/>
              <a:t>esempio</a:t>
            </a:r>
            <a:r>
              <a:rPr lang="en-US" dirty="0" smtClean="0"/>
              <a:t> </a:t>
            </a:r>
            <a:r>
              <a:rPr lang="en-US" dirty="0" err="1" smtClean="0"/>
              <a:t>l’azione</a:t>
            </a:r>
            <a:r>
              <a:rPr lang="en-US" dirty="0" smtClean="0"/>
              <a:t> di </a:t>
            </a:r>
            <a:r>
              <a:rPr lang="en-US" dirty="0" err="1" smtClean="0"/>
              <a:t>aprire</a:t>
            </a:r>
            <a:r>
              <a:rPr lang="en-US" dirty="0" smtClean="0"/>
              <a:t> e </a:t>
            </a:r>
            <a:r>
              <a:rPr lang="en-US" dirty="0" err="1" smtClean="0"/>
              <a:t>chiudere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, </a:t>
            </a:r>
            <a:r>
              <a:rPr lang="en-US" dirty="0" err="1" smtClean="0"/>
              <a:t>alzare</a:t>
            </a:r>
            <a:r>
              <a:rPr lang="en-US" dirty="0" smtClean="0"/>
              <a:t> o </a:t>
            </a:r>
            <a:r>
              <a:rPr lang="en-US" dirty="0" err="1" smtClean="0"/>
              <a:t>abbassare</a:t>
            </a:r>
            <a:r>
              <a:rPr lang="en-US" dirty="0" smtClean="0"/>
              <a:t> le </a:t>
            </a:r>
            <a:r>
              <a:rPr lang="en-US" dirty="0" err="1" smtClean="0"/>
              <a:t>sopracciglia</a:t>
            </a:r>
            <a:r>
              <a:rPr lang="en-US" dirty="0" smtClean="0"/>
              <a:t>,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aprire</a:t>
            </a:r>
            <a:r>
              <a:rPr lang="en-US" baseline="0" dirty="0" smtClean="0"/>
              <a:t> </a:t>
            </a:r>
            <a:r>
              <a:rPr lang="en-US" baseline="0" dirty="0" smtClean="0"/>
              <a:t>o </a:t>
            </a:r>
            <a:r>
              <a:rPr lang="en-US" baseline="0" dirty="0" err="1" smtClean="0"/>
              <a:t>chiudere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labbra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naso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223252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dataset </a:t>
            </a:r>
            <a:r>
              <a:rPr lang="en-US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usiamo</a:t>
            </a:r>
            <a:r>
              <a:rPr lang="en-US" baseline="0" dirty="0" smtClean="0"/>
              <a:t> in input e’ </a:t>
            </a:r>
            <a:r>
              <a:rPr lang="en-US" baseline="0" dirty="0" err="1" smtClean="0"/>
              <a:t>composto</a:t>
            </a:r>
            <a:r>
              <a:rPr lang="en-US" baseline="0" dirty="0" smtClean="0"/>
              <a:t> da video di </a:t>
            </a:r>
            <a:r>
              <a:rPr lang="en-US" baseline="0" dirty="0" err="1" smtClean="0"/>
              <a:t>veri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propri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processi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tribunale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fondamentale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molti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riconoscimento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menzogne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video non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spontanei</a:t>
            </a:r>
            <a:r>
              <a:rPr lang="en-US" baseline="0" dirty="0" smtClean="0"/>
              <a:t> ma </a:t>
            </a:r>
            <a:r>
              <a:rPr lang="en-US" baseline="0" dirty="0" err="1" smtClean="0"/>
              <a:t>viene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chiesto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mentire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spesso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senza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forte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Questa e’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parte </a:t>
            </a:r>
            <a:r>
              <a:rPr lang="en-US" baseline="0" dirty="0" err="1" smtClean="0"/>
              <a:t>critica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l’unico</a:t>
            </a:r>
            <a:r>
              <a:rPr lang="en-US" baseline="0" dirty="0" smtClean="0"/>
              <a:t> database </a:t>
            </a:r>
            <a:r>
              <a:rPr lang="en-US" baseline="0" dirty="0" err="1" smtClean="0"/>
              <a:t>nello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dell’arte</a:t>
            </a:r>
            <a:r>
              <a:rPr lang="en-US" baseline="0" dirty="0" smtClean="0"/>
              <a:t> in cui ci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video di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spontaneamente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Speso</a:t>
            </a:r>
            <a:r>
              <a:rPr lang="en-US" baseline="0" dirty="0" smtClean="0"/>
              <a:t> tempo </a:t>
            </a:r>
            <a:r>
              <a:rPr lang="en-US" baseline="0" dirty="0" err="1" smtClean="0"/>
              <a:t>considerevole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label)</a:t>
            </a:r>
            <a:r>
              <a:rPr lang="mr-IN" baseline="0" dirty="0" smtClean="0"/>
              <a:t>…</a:t>
            </a:r>
            <a:endParaRPr lang="en-US" dirty="0" smtClean="0"/>
          </a:p>
          <a:p>
            <a:r>
              <a:rPr lang="en-US" dirty="0" smtClean="0"/>
              <a:t>Le label </a:t>
            </a:r>
            <a:r>
              <a:rPr lang="en-US" dirty="0" err="1" smtClean="0"/>
              <a:t>dei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 e le </a:t>
            </a:r>
            <a:r>
              <a:rPr lang="en-US" dirty="0" err="1" smtClean="0"/>
              <a:t>testimonianze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state </a:t>
            </a:r>
            <a:r>
              <a:rPr lang="en-US" dirty="0" err="1" smtClean="0"/>
              <a:t>verificate</a:t>
            </a:r>
            <a:r>
              <a:rPr lang="en-US" dirty="0" smtClean="0"/>
              <a:t> da </a:t>
            </a:r>
            <a:r>
              <a:rPr lang="en-US" dirty="0" err="1" smtClean="0"/>
              <a:t>agenti</a:t>
            </a:r>
            <a:r>
              <a:rPr lang="en-US" dirty="0" smtClean="0"/>
              <a:t> di </a:t>
            </a:r>
            <a:r>
              <a:rPr lang="en-US" dirty="0" err="1" smtClean="0"/>
              <a:t>polizia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7456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diviso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dataset in</a:t>
            </a:r>
            <a:r>
              <a:rPr lang="en-US" baseline="0" dirty="0" smtClean="0"/>
              <a:t> base </a:t>
            </a:r>
            <a:r>
              <a:rPr lang="en-US" baseline="0" dirty="0" err="1" smtClean="0"/>
              <a:t>all’identita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volevamo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evitare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l’svm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degenerasse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reidentificazione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. Per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nessun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appare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train set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test set.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D: Cross-validation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01048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758801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357361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Inizialmente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esporro</a:t>
            </a:r>
            <a:r>
              <a:rPr lang="en-US" baseline="0" dirty="0" smtClean="0"/>
              <a:t>’..</a:t>
            </a:r>
          </a:p>
          <a:p>
            <a:endParaRPr lang="en-US" baseline="0" dirty="0" smtClean="0"/>
          </a:p>
          <a:p>
            <a:r>
              <a:rPr lang="en-US" baseline="0" dirty="0" smtClean="0"/>
              <a:t>“PANORAMICA del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”?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174311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</a:t>
            </a:r>
            <a:r>
              <a:rPr lang="en-US" dirty="0" err="1" smtClean="0"/>
              <a:t>Aus</a:t>
            </a:r>
            <a:endParaRPr lang="en-US" dirty="0" smtClean="0"/>
          </a:p>
          <a:p>
            <a:r>
              <a:rPr lang="en-US" dirty="0" smtClean="0"/>
              <a:t>Keep it or </a:t>
            </a:r>
            <a:r>
              <a:rPr lang="en-US" smtClean="0"/>
              <a:t>just train?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8676562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have</a:t>
            </a:r>
            <a:r>
              <a:rPr lang="en-US" baseline="0" dirty="0" smtClean="0"/>
              <a:t> much to say about this</a:t>
            </a:r>
          </a:p>
          <a:p>
            <a:r>
              <a:rPr lang="en-US" baseline="0" dirty="0" smtClean="0"/>
              <a:t>Dire 58%?</a:t>
            </a:r>
          </a:p>
          <a:p>
            <a:r>
              <a:rPr lang="en-US" baseline="0" dirty="0" err="1" smtClean="0"/>
              <a:t>Elenco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tipo</a:t>
            </a:r>
            <a:r>
              <a:rPr lang="en-US" baseline="0" dirty="0" smtClean="0"/>
              <a:t> slide </a:t>
            </a:r>
            <a:r>
              <a:rPr lang="en-US" baseline="0" dirty="0" err="1" smtClean="0"/>
              <a:t>sopra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416930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confusion matrix?</a:t>
            </a:r>
          </a:p>
          <a:p>
            <a:r>
              <a:rPr lang="en-US" dirty="0" smtClean="0"/>
              <a:t>Dire di </a:t>
            </a:r>
            <a:r>
              <a:rPr lang="en-US" dirty="0" err="1" smtClean="0"/>
              <a:t>altri</a:t>
            </a:r>
            <a:r>
              <a:rPr lang="en-US" dirty="0" smtClean="0"/>
              <a:t> kernel? Se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quanto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Parametri</a:t>
            </a:r>
            <a:r>
              <a:rPr lang="en-US" dirty="0" smtClean="0"/>
              <a:t> SVM plot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320732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Dataset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grande</a:t>
            </a:r>
            <a:r>
              <a:rPr lang="en-US" dirty="0" smtClean="0"/>
              <a:t> e con video 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qualita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migliore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quanto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stata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err="1" smtClean="0"/>
              <a:t>criticita</a:t>
            </a:r>
            <a:r>
              <a:rPr lang="en-US" baseline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982845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25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9575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L’obiettivo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tesi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e’ </a:t>
            </a:r>
            <a:r>
              <a:rPr lang="en-US" baseline="0" dirty="0" err="1" smtClean="0"/>
              <a:t>possibile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classificare</a:t>
            </a:r>
            <a:r>
              <a:rPr lang="en-US" baseline="0" dirty="0" smtClean="0"/>
              <a:t> video in cui </a:t>
            </a:r>
            <a:r>
              <a:rPr lang="en-US" baseline="0" dirty="0" err="1" smtClean="0"/>
              <a:t>appaiono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bugie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in </a:t>
            </a:r>
            <a:r>
              <a:rPr lang="en-US" baseline="0" dirty="0" err="1" smtClean="0"/>
              <a:t>particolare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analizzandone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facciali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7580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tale </a:t>
            </a:r>
            <a:r>
              <a:rPr lang="en-US" dirty="0" err="1" smtClean="0"/>
              <a:t>tecnologia</a:t>
            </a:r>
            <a:r>
              <a:rPr lang="en-US" dirty="0" smtClean="0"/>
              <a:t> </a:t>
            </a:r>
            <a:r>
              <a:rPr lang="en-US" dirty="0" err="1" smtClean="0"/>
              <a:t>potrebbe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utilizzata</a:t>
            </a:r>
            <a:r>
              <a:rPr lang="en-US" baseline="0" dirty="0" smtClean="0"/>
              <a:t> per:</a:t>
            </a:r>
            <a:endParaRPr lang="en-US" dirty="0" smtClean="0"/>
          </a:p>
          <a:p>
            <a:r>
              <a:rPr lang="en-US" baseline="0" dirty="0" err="1" smtClean="0"/>
              <a:t>Effettuare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controlli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sicurezza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aereoporti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stazioni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treno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Per </a:t>
            </a:r>
            <a:r>
              <a:rPr lang="en-US" baseline="0" dirty="0" err="1" smtClean="0"/>
              <a:t>aiutare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polizia</a:t>
            </a:r>
            <a:r>
              <a:rPr lang="en-US" baseline="0" dirty="0" smtClean="0"/>
              <a:t> ad </a:t>
            </a:r>
            <a:r>
              <a:rPr lang="en-US" baseline="0" dirty="0" err="1" smtClean="0"/>
              <a:t>interrogare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criminali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sospettati</a:t>
            </a:r>
            <a:endParaRPr lang="en-US" baseline="0" dirty="0" smtClean="0"/>
          </a:p>
          <a:p>
            <a:r>
              <a:rPr lang="en-US" baseline="0" dirty="0" err="1" smtClean="0"/>
              <a:t>Analizzare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discorsi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candidati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ruoli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politici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444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RIVEDERE DISCORSO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letteratura</a:t>
            </a:r>
            <a:r>
              <a:rPr lang="en-US" dirty="0" smtClean="0"/>
              <a:t> </a:t>
            </a:r>
            <a:r>
              <a:rPr lang="en-US" dirty="0" err="1" smtClean="0"/>
              <a:t>fornisce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o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’, con </a:t>
            </a:r>
            <a:r>
              <a:rPr lang="en-US" baseline="0" dirty="0" err="1" smtClean="0"/>
              <a:t>diversi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gradi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successo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alcuni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invasivi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cioe</a:t>
            </a:r>
            <a:r>
              <a:rPr lang="en-US" baseline="0" dirty="0" smtClean="0"/>
              <a:t>’ in cui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conoscenza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collaborare</a:t>
            </a:r>
            <a:endParaRPr lang="en-US" baseline="0" dirty="0" smtClean="0"/>
          </a:p>
          <a:p>
            <a:r>
              <a:rPr lang="en-US" dirty="0" err="1" smtClean="0"/>
              <a:t>Psicologici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Analisi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discorso</a:t>
            </a:r>
            <a:endParaRPr lang="en-US" baseline="0" dirty="0" smtClean="0"/>
          </a:p>
          <a:p>
            <a:r>
              <a:rPr lang="en-US" baseline="0" dirty="0" err="1" smtClean="0"/>
              <a:t>Neuroscientifici</a:t>
            </a:r>
            <a:endParaRPr lang="en-US" baseline="0" dirty="0" smtClean="0"/>
          </a:p>
          <a:p>
            <a:r>
              <a:rPr lang="en-US" baseline="0" dirty="0" err="1" smtClean="0"/>
              <a:t>Immagini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termiche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228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L’indicatore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abbiamo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scelto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utilizzare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capire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persona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sono</a:t>
            </a:r>
            <a:r>
              <a:rPr lang="en-US" baseline="0" dirty="0" smtClean="0"/>
              <a:t> le Action Units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Le AU </a:t>
            </a:r>
            <a:r>
              <a:rPr lang="en-US" baseline="0" dirty="0" err="1" smtClean="0"/>
              <a:t>possono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essere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utilizzate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codificare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emozioni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attraverso</a:t>
            </a:r>
            <a:r>
              <a:rPr lang="en-US" baseline="0" dirty="0" smtClean="0"/>
              <a:t> lo studio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movimenti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muscolari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intensita</a:t>
            </a:r>
            <a:r>
              <a:rPr lang="en-US" baseline="0" dirty="0" smtClean="0"/>
              <a:t>’.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metodo</a:t>
            </a:r>
            <a:r>
              <a:rPr lang="en-US" baseline="0" dirty="0" smtClean="0"/>
              <a:t> non e’ </a:t>
            </a:r>
            <a:r>
              <a:rPr lang="en-US" baseline="0" dirty="0" err="1" smtClean="0"/>
              <a:t>invasivo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infatti</a:t>
            </a:r>
            <a:r>
              <a:rPr lang="en-US" baseline="0" dirty="0" smtClean="0"/>
              <a:t> non e’ </a:t>
            </a:r>
            <a:r>
              <a:rPr lang="en-US" baseline="0" dirty="0" err="1" smtClean="0"/>
              <a:t>necessario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al </a:t>
            </a:r>
            <a:r>
              <a:rPr lang="en-US" baseline="0" dirty="0" err="1" smtClean="0"/>
              <a:t>corrente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dell’analisi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effettuarla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Inoltre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necessaria</a:t>
            </a:r>
            <a:r>
              <a:rPr lang="en-US" baseline="0" dirty="0" smtClean="0"/>
              <a:t> solo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telecamera</a:t>
            </a:r>
            <a:r>
              <a:rPr lang="en-US" baseline="0" dirty="0" smtClean="0"/>
              <a:t> RGB. (RIVEDERE)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2348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video in cui I </a:t>
            </a:r>
            <a:r>
              <a:rPr lang="en-US" dirty="0" err="1" smtClean="0"/>
              <a:t>soggetti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mentono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dicono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 </a:t>
            </a:r>
            <a:r>
              <a:rPr lang="en-US" baseline="0" dirty="0" err="1" smtClean="0"/>
              <a:t>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estrarre</a:t>
            </a:r>
            <a:r>
              <a:rPr lang="en-US" baseline="0" dirty="0" smtClean="0"/>
              <a:t> le AU </a:t>
            </a:r>
            <a:r>
              <a:rPr lang="en-US" baseline="0" dirty="0" err="1" smtClean="0"/>
              <a:t>analizzando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facce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soggetti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assumendo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soggetto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combinazioni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delle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frequenze</a:t>
            </a:r>
            <a:r>
              <a:rPr lang="en-US" baseline="0" dirty="0" smtClean="0"/>
              <a:t> di AU </a:t>
            </a:r>
            <a:r>
              <a:rPr lang="en-US" baseline="0" dirty="0" err="1" smtClean="0"/>
              <a:t>differenti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uno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dice la </a:t>
            </a:r>
            <a:r>
              <a:rPr lang="en-US" baseline="0" dirty="0" err="1" smtClean="0"/>
              <a:t>verita</a:t>
            </a:r>
            <a:r>
              <a:rPr lang="en-US" baseline="0" dirty="0" smtClean="0"/>
              <a:t>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522313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L’architettura</a:t>
            </a:r>
            <a:r>
              <a:rPr lang="en-US" baseline="0" dirty="0" smtClean="0"/>
              <a:t> ad alto </a:t>
            </a:r>
            <a:r>
              <a:rPr lang="en-US" baseline="0" dirty="0" err="1" smtClean="0"/>
              <a:t>livello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e’ </a:t>
            </a:r>
            <a:r>
              <a:rPr lang="en-US" baseline="0" dirty="0" err="1" smtClean="0"/>
              <a:t>suddivisa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seguenti</a:t>
            </a:r>
            <a:r>
              <a:rPr lang="en-US" baseline="0" dirty="0" smtClean="0"/>
              <a:t> step: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Individuiamo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faccia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Troviamo</a:t>
            </a:r>
            <a:r>
              <a:rPr lang="en-US" baseline="0" dirty="0" smtClean="0"/>
              <a:t> I Landmark: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punti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di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interesse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delimitano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feature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fondamentali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faccia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Estraiamo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feature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utilizzando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HoG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Dalle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feature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riconosciamo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le AU 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allenando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multiclass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svm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Utilizziamo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un SVM per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classificare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video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172319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identificare</a:t>
            </a:r>
            <a:r>
              <a:rPr lang="en-US" baseline="0" dirty="0" smtClean="0"/>
              <a:t> I landmarks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modello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chiamao</a:t>
            </a:r>
            <a:r>
              <a:rPr lang="en-US" baseline="0" dirty="0" smtClean="0"/>
              <a:t> CE-CLM.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funziona</a:t>
            </a:r>
            <a:r>
              <a:rPr lang="en-US" baseline="0" dirty="0" smtClean="0"/>
              <a:t> in due </a:t>
            </a:r>
            <a:r>
              <a:rPr lang="en-US" baseline="0" dirty="0" err="1" smtClean="0"/>
              <a:t>fasi</a:t>
            </a:r>
            <a:r>
              <a:rPr lang="en-US" baseline="0" dirty="0" smtClean="0"/>
              <a:t>: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Nella prima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utlilizziamo</a:t>
            </a:r>
            <a:r>
              <a:rPr lang="en-US" baseline="0" dirty="0" smtClean="0"/>
              <a:t> CEN: </a:t>
            </a:r>
          </a:p>
          <a:p>
            <a:pPr marL="0" indent="0">
              <a:buFontTx/>
              <a:buNone/>
            </a:pPr>
            <a:r>
              <a:rPr lang="en-US" baseline="0" dirty="0" err="1" smtClean="0"/>
              <a:t>Presa</a:t>
            </a:r>
            <a:r>
              <a:rPr lang="en-US" baseline="0" dirty="0" smtClean="0"/>
              <a:t> in input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smtClean="0"/>
              <a:t>ROI </a:t>
            </a:r>
            <a:r>
              <a:rPr lang="en-US" baseline="0" dirty="0" err="1" smtClean="0"/>
              <a:t>dell’immagine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computiamo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response map per </a:t>
            </a:r>
            <a:r>
              <a:rPr lang="en-US" baseline="0" dirty="0" err="1" smtClean="0"/>
              <a:t>localizzare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singolo</a:t>
            </a:r>
            <a:r>
              <a:rPr lang="en-US" baseline="0" dirty="0" smtClean="0"/>
              <a:t> landmark, </a:t>
            </a:r>
            <a:r>
              <a:rPr lang="en-US" baseline="0" dirty="0" err="1" smtClean="0"/>
              <a:t>indipendentemente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altri</a:t>
            </a:r>
            <a:r>
              <a:rPr lang="en-US" baseline="0" dirty="0" smtClean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seconda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utilizziamo</a:t>
            </a:r>
            <a:r>
              <a:rPr lang="en-US" baseline="0" dirty="0" smtClean="0"/>
              <a:t> un Constrained Local Model per </a:t>
            </a:r>
            <a:r>
              <a:rPr lang="en-US" baseline="0" dirty="0" err="1" smtClean="0"/>
              <a:t>aggiornare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simultaneamente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posizione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tutti</a:t>
            </a:r>
            <a:r>
              <a:rPr lang="en-US" baseline="0" dirty="0" smtClean="0"/>
              <a:t> I landmark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 Constrained Local Model is class of methods of locating sets of points, constrained by a statistical shape model, on a target image. 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BD935CA-3C3B-47B5-B52B-F13E37D8C3A5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24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811D-486D-461A-B107-6F0D162538D5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BCFEF54-2A48-4760-B0BD-A71091979AE4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6855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E83E3-9036-47AC-A44A-4177237B58F0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40047FD6-88A3-4BBF-8EE1-264368D400FF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06796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6563" y="409575"/>
            <a:ext cx="1889125" cy="54578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16013" y="409575"/>
            <a:ext cx="5518150" cy="54578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4150C-06DA-4B53-866C-CA322FFA4C1E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AA031AA-3B95-47C2-B986-74EB691A01F6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76317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5EDCE-8BEC-423A-832A-CA72E25BB0B8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BC612DC-FCCB-4197-9D5A-478F1F3D6510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7826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olo e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abella 2"/>
          <p:cNvSpPr>
            <a:spLocks noGrp="1"/>
          </p:cNvSpPr>
          <p:nvPr>
            <p:ph type="tbl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92EC3E-F89A-4A6A-96F9-B76D5C6561B8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622D9AAA-C693-4799-9A21-894A6B6830B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15153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olo e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13" y="409575"/>
            <a:ext cx="7559675" cy="5048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grafico 2"/>
          <p:cNvSpPr>
            <a:spLocks noGrp="1"/>
          </p:cNvSpPr>
          <p:nvPr>
            <p:ph type="chart" idx="1"/>
          </p:nvPr>
        </p:nvSpPr>
        <p:spPr>
          <a:xfrm>
            <a:off x="1116013" y="1752600"/>
            <a:ext cx="7559675" cy="4114800"/>
          </a:xfrm>
        </p:spPr>
        <p:txBody>
          <a:bodyPr/>
          <a:lstStyle/>
          <a:p>
            <a:pPr lvl="0"/>
            <a:endParaRPr lang="it-IT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9E087-FC4F-4F56-8367-F07AA807F4B2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E0E3056-DEFC-4CF3-9905-FABC7FE50DB1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5548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0D388-5B29-4126-AC54-A0FD22452F77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46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FAE6B-C81A-46E6-A48A-8E14BB65AC90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C3BB1B77-E563-4241-9838-BC403B1B668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653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16013" y="1752600"/>
            <a:ext cx="3703637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972050" y="1752600"/>
            <a:ext cx="3703638" cy="4114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D720E-D8E6-431C-8AFF-6EA57AD58F34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D70459BF-2520-4954-B3AF-F754A4D6E62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2325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553BD-7364-44D9-A9A0-938E4A93DED6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E3EF6F23-C562-4F3B-9CF3-ADA437569AE9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4484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E8F1EE-4340-48A5-B994-C3EBF40811D6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86699BD1-C124-435D-82FD-D7F1E84D343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1336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DE939-F12B-4313-8986-1D19EC2F13AC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B9D0E64-0C6C-41EF-B116-39664D9D5AD7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6010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E798C5-49A6-4454-AB28-06523AEB90BC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7352CAC7-0F05-439A-A705-8A037CF0DF3B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0222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3A8EB0-505B-4560-885C-747EAAAEEB8E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B656DF81-EB0F-4E87-9AD3-AEF8346176C3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7263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/>
        </p:nvGrpSpPr>
        <p:grpSpPr bwMode="auto"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032" name="Rectangle 13">
              <a:extLst>
                <a:ext uri="{FF2B5EF4-FFF2-40B4-BE49-F238E27FC236}">
                  <a16:creationId xmlns:a16="http://schemas.microsoft.com/office/drawing/2014/main" id="{33D257D8-5DC4-496A-B549-2D094B5109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  <p:sp>
          <p:nvSpPr>
            <p:cNvPr id="1033" name="Rectangle 14">
              <a:extLst>
                <a:ext uri="{FF2B5EF4-FFF2-40B4-BE49-F238E27FC236}">
                  <a16:creationId xmlns:a16="http://schemas.microsoft.com/office/drawing/2014/main" id="{F29AF15B-B57D-42E2-9922-6F933E2128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900">
                  <a:solidFill>
                    <a:schemeClr val="bg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it-IT" altLang="it-IT"/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409575"/>
            <a:ext cx="75596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stile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752600"/>
            <a:ext cx="755967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 smtClean="0"/>
              <a:t>Fare clic per modificare gli stili del testo dello schema</a:t>
            </a:r>
          </a:p>
          <a:p>
            <a:pPr lvl="1"/>
            <a:r>
              <a:rPr lang="it-IT" altLang="it-IT" smtClean="0"/>
              <a:t>Secondo livello</a:t>
            </a:r>
          </a:p>
          <a:p>
            <a:pPr lvl="2"/>
            <a:r>
              <a:rPr lang="it-IT" altLang="it-IT" smtClean="0"/>
              <a:t>Terzo livello</a:t>
            </a:r>
          </a:p>
          <a:p>
            <a:pPr lvl="3"/>
            <a:r>
              <a:rPr lang="it-IT" altLang="it-IT" smtClean="0"/>
              <a:t>Quarto livello</a:t>
            </a:r>
          </a:p>
          <a:p>
            <a:pPr lvl="4"/>
            <a:r>
              <a:rPr lang="it-IT" altLang="it-IT" smtClean="0"/>
              <a:t>Quinto livello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27C267A1-2AF1-4BAB-899A-BAEE6EA5E9F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434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>
              <a:defRPr/>
            </a:pPr>
            <a:fld id="{AF3C24D0-4835-4595-92AB-691CE84E783C}" type="datetime1">
              <a:rPr lang="it-IT" altLang="it-IT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3460F73-1466-40C4-8356-BFCECFE77E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146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D44E63-9809-41ED-A8C1-E987F5F91B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146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F003CCC9-0827-4905-9AB2-E29909038FD8}" type="slidenum">
              <a:rPr lang="it-IT" altLang="it-IT" smtClean="0"/>
              <a:pPr>
                <a:defRPr/>
              </a:pPr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rgbClr val="8224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82243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22433"/>
        </a:buClr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5621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1981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900">
              <a:solidFill>
                <a:schemeClr val="bg1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47900" y="409575"/>
            <a:ext cx="6096000" cy="581025"/>
          </a:xfrm>
        </p:spPr>
        <p:txBody>
          <a:bodyPr anchor="t"/>
          <a:lstStyle/>
          <a:p>
            <a:pPr algn="l" eaLnBrk="1" hangingPunct="1"/>
            <a:r>
              <a:rPr lang="it-IT" altLang="it-IT" sz="2400" dirty="0" smtClean="0">
                <a:solidFill>
                  <a:schemeClr val="bg1"/>
                </a:solidFill>
              </a:rPr>
              <a:t>Deception Detection using Facial Action Units</a:t>
            </a:r>
          </a:p>
        </p:txBody>
      </p:sp>
      <p:grpSp>
        <p:nvGrpSpPr>
          <p:cNvPr id="4100" name="Group 17"/>
          <p:cNvGrpSpPr>
            <a:grpSpLocks/>
          </p:cNvGrpSpPr>
          <p:nvPr/>
        </p:nvGrpSpPr>
        <p:grpSpPr bwMode="auto">
          <a:xfrm>
            <a:off x="0" y="2759075"/>
            <a:ext cx="9145588" cy="4098925"/>
            <a:chOff x="0" y="1738"/>
            <a:chExt cx="5761" cy="2582"/>
          </a:xfrm>
        </p:grpSpPr>
        <p:pic>
          <p:nvPicPr>
            <p:cNvPr id="4102" name="Picture 15" descr="Fondi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Picture 13" descr="logo +marchi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60"/>
              <a:ext cx="5761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4" name="Picture 16" descr="fascia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10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47900" y="4868863"/>
            <a:ext cx="6427788" cy="1319212"/>
          </a:xfrm>
        </p:spPr>
        <p:txBody>
          <a:bodyPr/>
          <a:lstStyle/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Candidato: Orfanelli Emanuele</a:t>
            </a:r>
          </a:p>
          <a:p>
            <a:pPr algn="l" eaLnBrk="1" hangingPunct="1"/>
            <a:endParaRPr lang="it-IT" altLang="it-IT" sz="1800" dirty="0" smtClean="0">
              <a:solidFill>
                <a:schemeClr val="bg1"/>
              </a:solidFill>
            </a:endParaRP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Relatore: Luigi Cinque                </a:t>
            </a:r>
          </a:p>
          <a:p>
            <a:pPr algn="l" eaLnBrk="1" hangingPunct="1"/>
            <a:r>
              <a:rPr lang="it-IT" altLang="it-IT" sz="1800" dirty="0" smtClean="0">
                <a:solidFill>
                  <a:schemeClr val="bg1"/>
                </a:solidFill>
              </a:rPr>
              <a:t>Correlatore: Danilo Avola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Landmark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Experts Constrained Local Model (CE-CLM) </a:t>
            </a:r>
          </a:p>
          <a:p>
            <a:pPr lvl="1"/>
            <a:r>
              <a:rPr lang="en-US" dirty="0" smtClean="0"/>
              <a:t>Constrained Local Model</a:t>
            </a:r>
          </a:p>
          <a:p>
            <a:pPr lvl="2"/>
            <a:r>
              <a:rPr lang="en-US" dirty="0" err="1" smtClean="0"/>
              <a:t>Aggiorna</a:t>
            </a:r>
            <a:r>
              <a:rPr lang="en-US" dirty="0" smtClean="0"/>
              <a:t> la </a:t>
            </a:r>
            <a:r>
              <a:rPr lang="en-US" dirty="0" err="1" smtClean="0"/>
              <a:t>posizione</a:t>
            </a:r>
            <a:r>
              <a:rPr lang="en-US" dirty="0" smtClean="0"/>
              <a:t> di </a:t>
            </a:r>
            <a:r>
              <a:rPr lang="en-US" dirty="0" err="1" smtClean="0"/>
              <a:t>tutti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landmark </a:t>
            </a:r>
            <a:r>
              <a:rPr lang="en-US" dirty="0" err="1" smtClean="0"/>
              <a:t>simultaneamente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Control the landmark locations and to regularize the shape.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10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87522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Allineamento</a:t>
            </a:r>
            <a:r>
              <a:rPr lang="en-US" dirty="0" smtClean="0"/>
              <a:t> e </a:t>
            </a:r>
            <a:r>
              <a:rPr lang="en-US" dirty="0" err="1" smtClean="0"/>
              <a:t>Mascheramento</a:t>
            </a:r>
            <a:endParaRPr lang="en-US" dirty="0"/>
          </a:p>
          <a:p>
            <a:pPr lvl="1"/>
            <a:r>
              <a:rPr lang="en-US" dirty="0" smtClean="0"/>
              <a:t>Per </a:t>
            </a:r>
            <a:r>
              <a:rPr lang="en-US" dirty="0" err="1" smtClean="0"/>
              <a:t>estrarre</a:t>
            </a:r>
            <a:r>
              <a:rPr lang="en-US" dirty="0" smtClean="0"/>
              <a:t> le feature </a:t>
            </a:r>
            <a:r>
              <a:rPr lang="en-US" dirty="0" err="1" smtClean="0"/>
              <a:t>conviene</a:t>
            </a:r>
            <a:r>
              <a:rPr lang="en-US" dirty="0" smtClean="0"/>
              <a:t> </a:t>
            </a:r>
            <a:r>
              <a:rPr lang="en-US" dirty="0" err="1" smtClean="0"/>
              <a:t>allineare</a:t>
            </a:r>
            <a:r>
              <a:rPr lang="en-US" dirty="0" smtClean="0"/>
              <a:t> </a:t>
            </a:r>
            <a:r>
              <a:rPr lang="en-US" dirty="0" err="1" smtClean="0"/>
              <a:t>l’immagine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frame di </a:t>
            </a:r>
            <a:r>
              <a:rPr lang="en-US" dirty="0" err="1" smtClean="0"/>
              <a:t>riferimento</a:t>
            </a:r>
            <a:r>
              <a:rPr lang="en-US" dirty="0" smtClean="0"/>
              <a:t> </a:t>
            </a:r>
            <a:r>
              <a:rPr lang="en-US" dirty="0" err="1" smtClean="0"/>
              <a:t>frontale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err="1" smtClean="0"/>
              <a:t>Mascheramento</a:t>
            </a:r>
            <a:r>
              <a:rPr lang="en-US" dirty="0" smtClean="0"/>
              <a:t> </a:t>
            </a:r>
            <a:r>
              <a:rPr lang="en-US" dirty="0" err="1" smtClean="0"/>
              <a:t>rimuove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informazioni</a:t>
            </a:r>
            <a:r>
              <a:rPr lang="en-US" dirty="0" smtClean="0"/>
              <a:t> non </a:t>
            </a:r>
            <a:r>
              <a:rPr lang="en-US" dirty="0" err="1" smtClean="0"/>
              <a:t>necessarie</a:t>
            </a:r>
            <a:r>
              <a:rPr lang="en-US" dirty="0" smtClean="0"/>
              <a:t>. </a:t>
            </a:r>
            <a:r>
              <a:rPr lang="en-US" dirty="0" err="1" smtClean="0"/>
              <a:t>Utilizziamo</a:t>
            </a:r>
            <a:r>
              <a:rPr lang="en-US" dirty="0" smtClean="0"/>
              <a:t> un convex hull.</a:t>
            </a:r>
          </a:p>
          <a:p>
            <a:r>
              <a:rPr lang="en-US" dirty="0" err="1" smtClean="0"/>
              <a:t>Otteniamo</a:t>
            </a:r>
            <a:r>
              <a:rPr lang="en-US" dirty="0" smtClean="0"/>
              <a:t> </a:t>
            </a:r>
            <a:r>
              <a:rPr lang="en-US" dirty="0" err="1" smtClean="0"/>
              <a:t>un’immagine</a:t>
            </a:r>
            <a:r>
              <a:rPr lang="en-US" dirty="0" smtClean="0"/>
              <a:t> di 112x112 pixel.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dirty="0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11</a:t>
            </a:fld>
            <a:endParaRPr lang="it-IT" altLang="it-IT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565533"/>
            <a:ext cx="4824536" cy="20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2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Appearance Features:</a:t>
            </a:r>
          </a:p>
          <a:p>
            <a:pPr lvl="1"/>
            <a:r>
              <a:rPr lang="en-US" dirty="0" smtClean="0"/>
              <a:t>Histogram of Oriented Gradients.</a:t>
            </a:r>
          </a:p>
          <a:p>
            <a:pPr lvl="1"/>
            <a:r>
              <a:rPr lang="en-US" dirty="0" smtClean="0"/>
              <a:t>Principal Component Analysis </a:t>
            </a:r>
            <a:r>
              <a:rPr lang="en-US" dirty="0" smtClean="0"/>
              <a:t>per un </a:t>
            </a:r>
            <a:r>
              <a:rPr lang="en-US" dirty="0" err="1" smtClean="0"/>
              <a:t>vettore</a:t>
            </a:r>
            <a:r>
              <a:rPr lang="en-US" dirty="0" smtClean="0"/>
              <a:t> di 1379 features.</a:t>
            </a:r>
          </a:p>
          <a:p>
            <a:r>
              <a:rPr lang="en-US" dirty="0" smtClean="0"/>
              <a:t>Geometry Features:</a:t>
            </a:r>
          </a:p>
          <a:p>
            <a:pPr lvl="1"/>
            <a:r>
              <a:rPr lang="en-US" dirty="0" smtClean="0"/>
              <a:t>Vector di </a:t>
            </a:r>
            <a:r>
              <a:rPr lang="en-US" dirty="0" err="1" smtClean="0"/>
              <a:t>dimensione</a:t>
            </a:r>
            <a:r>
              <a:rPr lang="en-US" dirty="0" smtClean="0"/>
              <a:t> 227 </a:t>
            </a:r>
            <a:r>
              <a:rPr lang="en-US" dirty="0" err="1" smtClean="0"/>
              <a:t>derivante</a:t>
            </a:r>
            <a:r>
              <a:rPr lang="en-US" dirty="0" smtClean="0"/>
              <a:t> </a:t>
            </a:r>
            <a:r>
              <a:rPr lang="en-US" dirty="0" err="1" smtClean="0"/>
              <a:t>dalla</a:t>
            </a:r>
            <a:r>
              <a:rPr lang="en-US" dirty="0" smtClean="0"/>
              <a:t> </a:t>
            </a:r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landmark e </a:t>
            </a:r>
            <a:r>
              <a:rPr lang="en-US" dirty="0" err="1" smtClean="0"/>
              <a:t>dai</a:t>
            </a:r>
            <a:r>
              <a:rPr lang="en-US" dirty="0" smtClean="0"/>
              <a:t> </a:t>
            </a:r>
            <a:r>
              <a:rPr lang="en-US" dirty="0" err="1" smtClean="0"/>
              <a:t>parametri</a:t>
            </a:r>
            <a:r>
              <a:rPr lang="en-US" dirty="0" smtClean="0"/>
              <a:t> del Constrained Local Model.</a:t>
            </a:r>
          </a:p>
          <a:p>
            <a:r>
              <a:rPr lang="en-US" dirty="0" err="1" smtClean="0"/>
              <a:t>Totale</a:t>
            </a:r>
            <a:r>
              <a:rPr lang="en-US" dirty="0" smtClean="0"/>
              <a:t> di </a:t>
            </a:r>
            <a:r>
              <a:rPr lang="is-IS" dirty="0" smtClean="0"/>
              <a:t>1606 features che definiscono la faccia.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57453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Action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Identificare</a:t>
            </a:r>
            <a:r>
              <a:rPr lang="en-US" dirty="0" smtClean="0"/>
              <a:t> le </a:t>
            </a:r>
            <a:r>
              <a:rPr lang="en-US" dirty="0" err="1" smtClean="0"/>
              <a:t>occorrenze</a:t>
            </a:r>
            <a:r>
              <a:rPr lang="en-US" dirty="0" smtClean="0"/>
              <a:t> e </a:t>
            </a:r>
            <a:r>
              <a:rPr lang="en-US" dirty="0" err="1" smtClean="0"/>
              <a:t>l’intensita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Action Units: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Multiclass </a:t>
            </a:r>
            <a:r>
              <a:rPr lang="en-US" dirty="0"/>
              <a:t>Support Vector Machines.</a:t>
            </a:r>
          </a:p>
          <a:p>
            <a:pPr lvl="1"/>
            <a:r>
              <a:rPr lang="en-US" dirty="0" smtClean="0"/>
              <a:t>Per le </a:t>
            </a:r>
            <a:r>
              <a:rPr lang="en-US" i="1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 Support </a:t>
            </a:r>
            <a:r>
              <a:rPr lang="en-US" dirty="0"/>
              <a:t>Vector Regression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976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  <a:r>
              <a:rPr lang="en-US" dirty="0" smtClean="0"/>
              <a:t>per Action </a:t>
            </a:r>
            <a:r>
              <a:rPr lang="en-US" dirty="0" smtClean="0"/>
              <a:t>Unit </a:t>
            </a:r>
            <a:r>
              <a:rPr lang="en-US" dirty="0" smtClean="0"/>
              <a:t>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SVM </a:t>
            </a:r>
            <a:r>
              <a:rPr lang="en-US" dirty="0" err="1" smtClean="0"/>
              <a:t>allenato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dataset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consistono</a:t>
            </a:r>
            <a:r>
              <a:rPr lang="en-US" dirty="0" smtClean="0"/>
              <a:t> in video di </a:t>
            </a:r>
            <a:r>
              <a:rPr lang="en-US" dirty="0" err="1" smtClean="0"/>
              <a:t>persone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hanno</a:t>
            </a:r>
            <a:r>
              <a:rPr lang="en-US" dirty="0" smtClean="0"/>
              <a:t> </a:t>
            </a:r>
            <a:r>
              <a:rPr lang="en-US" dirty="0" err="1" smtClean="0"/>
              <a:t>risposte</a:t>
            </a:r>
            <a:r>
              <a:rPr lang="en-US" dirty="0" smtClean="0"/>
              <a:t> emotive.</a:t>
            </a:r>
          </a:p>
          <a:p>
            <a:r>
              <a:rPr lang="en-US" dirty="0" err="1" smtClean="0"/>
              <a:t>Occorrenze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 </a:t>
            </a:r>
            <a:r>
              <a:rPr lang="en-US" dirty="0" err="1" smtClean="0"/>
              <a:t>delle</a:t>
            </a:r>
            <a:r>
              <a:rPr lang="en-US" dirty="0" smtClean="0"/>
              <a:t> AUs </a:t>
            </a:r>
            <a:r>
              <a:rPr lang="en-US" dirty="0" err="1" smtClean="0"/>
              <a:t>nei</a:t>
            </a:r>
            <a:r>
              <a:rPr lang="en-US" dirty="0" smtClean="0"/>
              <a:t> video </a:t>
            </a:r>
            <a:r>
              <a:rPr lang="en-US" dirty="0" err="1" smtClean="0"/>
              <a:t>sono</a:t>
            </a:r>
            <a:r>
              <a:rPr lang="en-US" dirty="0" smtClean="0"/>
              <a:t>  annotate.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14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3096325"/>
            <a:ext cx="6455207" cy="1256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83" y="4339644"/>
            <a:ext cx="6447046" cy="12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7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Action </a:t>
            </a:r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riconoscere</a:t>
            </a:r>
            <a:r>
              <a:rPr lang="en-US" dirty="0" smtClean="0"/>
              <a:t> </a:t>
            </a:r>
            <a:r>
              <a:rPr lang="en-US" dirty="0" smtClean="0"/>
              <a:t>18 </a:t>
            </a:r>
            <a:r>
              <a:rPr lang="en-US" dirty="0" smtClean="0"/>
              <a:t>AUs: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997" y="1765635"/>
            <a:ext cx="3187706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derivanti</a:t>
            </a:r>
            <a:r>
              <a:rPr lang="en-US" dirty="0" smtClean="0"/>
              <a:t> da </a:t>
            </a:r>
            <a:r>
              <a:rPr lang="en-US" dirty="0" err="1" smtClean="0"/>
              <a:t>processi</a:t>
            </a:r>
            <a:r>
              <a:rPr lang="en-US" dirty="0" smtClean="0"/>
              <a:t>.</a:t>
            </a:r>
          </a:p>
          <a:p>
            <a:r>
              <a:rPr lang="en-US" dirty="0" smtClean="0"/>
              <a:t>121 video.</a:t>
            </a:r>
            <a:endParaRPr lang="en-US" dirty="0" smtClean="0"/>
          </a:p>
          <a:p>
            <a:pPr lvl="1"/>
            <a:r>
              <a:rPr lang="en-US" dirty="0" smtClean="0"/>
              <a:t>61 </a:t>
            </a:r>
            <a:r>
              <a:rPr lang="en-US" dirty="0" err="1" smtClean="0"/>
              <a:t>menzogne</a:t>
            </a:r>
            <a:r>
              <a:rPr lang="en-US" dirty="0" smtClean="0"/>
              <a:t>, </a:t>
            </a:r>
            <a:r>
              <a:rPr lang="en-US" dirty="0" smtClean="0"/>
              <a:t>60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  <a:endParaRPr lang="en-US" dirty="0" smtClean="0"/>
          </a:p>
          <a:p>
            <a:r>
              <a:rPr lang="en-US" dirty="0" smtClean="0"/>
              <a:t>58 </a:t>
            </a:r>
            <a:r>
              <a:rPr lang="en-US" dirty="0" err="1" smtClean="0"/>
              <a:t>persone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Label </a:t>
            </a:r>
            <a:r>
              <a:rPr lang="en-US" dirty="0" err="1" smtClean="0"/>
              <a:t>basate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del </a:t>
            </a:r>
            <a:r>
              <a:rPr lang="en-US" dirty="0" err="1" smtClean="0"/>
              <a:t>processo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16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436052"/>
            <a:ext cx="5180923" cy="243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riconoscimento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Statistiche</a:t>
            </a:r>
            <a:r>
              <a:rPr lang="en-US" dirty="0" smtClean="0"/>
              <a:t> dal dataset:</a:t>
            </a:r>
            <a:endParaRPr lang="en-US" dirty="0" smtClean="0"/>
          </a:p>
          <a:p>
            <a:r>
              <a:rPr lang="en-US" dirty="0" smtClean="0"/>
              <a:t>~86.000 </a:t>
            </a:r>
            <a:r>
              <a:rPr lang="en-US" dirty="0" smtClean="0"/>
              <a:t>frames </a:t>
            </a:r>
            <a:r>
              <a:rPr lang="en-US" dirty="0" err="1" smtClean="0"/>
              <a:t>totali</a:t>
            </a:r>
            <a:r>
              <a:rPr lang="en-US" dirty="0" smtClean="0"/>
              <a:t>;</a:t>
            </a:r>
            <a:endParaRPr lang="en-US" dirty="0" smtClean="0"/>
          </a:p>
          <a:p>
            <a:r>
              <a:rPr lang="en-US" dirty="0" smtClean="0"/>
              <a:t>~72.000 frames </a:t>
            </a:r>
            <a:r>
              <a:rPr lang="en-US" dirty="0" smtClean="0"/>
              <a:t>per </a:t>
            </a:r>
            <a:r>
              <a:rPr lang="en-US" dirty="0" err="1" smtClean="0"/>
              <a:t>il</a:t>
            </a:r>
            <a:r>
              <a:rPr lang="en-US" dirty="0" smtClean="0"/>
              <a:t> training set;</a:t>
            </a:r>
            <a:endParaRPr lang="en-US" dirty="0" smtClean="0"/>
          </a:p>
          <a:p>
            <a:r>
              <a:rPr lang="en-US" dirty="0" smtClean="0"/>
              <a:t>~14.000 </a:t>
            </a:r>
            <a:r>
              <a:rPr lang="en-US" dirty="0" smtClean="0"/>
              <a:t>frames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smtClean="0"/>
              <a:t>test </a:t>
            </a:r>
            <a:r>
              <a:rPr lang="en-US" dirty="0" smtClean="0"/>
              <a:t>set;</a:t>
            </a:r>
            <a:endParaRPr lang="en-US" dirty="0" smtClean="0"/>
          </a:p>
          <a:p>
            <a:r>
              <a:rPr lang="en-US" dirty="0" smtClean="0"/>
              <a:t>Dataset </a:t>
            </a:r>
            <a:r>
              <a:rPr lang="en-US" dirty="0" err="1" smtClean="0"/>
              <a:t>diviso</a:t>
            </a:r>
            <a:r>
              <a:rPr lang="en-US" dirty="0" smtClean="0"/>
              <a:t> in base </a:t>
            </a:r>
            <a:r>
              <a:rPr lang="en-US" dirty="0" err="1" smtClean="0"/>
              <a:t>all’identita</a:t>
            </a:r>
            <a:r>
              <a:rPr lang="en-US" dirty="0" smtClean="0"/>
              <a:t>’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Stessa</a:t>
            </a:r>
            <a:r>
              <a:rPr lang="en-US" dirty="0" smtClean="0"/>
              <a:t> persona </a:t>
            </a:r>
            <a:r>
              <a:rPr lang="en-US" dirty="0" err="1" smtClean="0"/>
              <a:t>spesso</a:t>
            </a:r>
            <a:r>
              <a:rPr lang="en-US" dirty="0" smtClean="0"/>
              <a:t> </a:t>
            </a:r>
            <a:r>
              <a:rPr lang="en-US" dirty="0" err="1" smtClean="0"/>
              <a:t>agisce</a:t>
            </a:r>
            <a:r>
              <a:rPr lang="en-US" dirty="0" smtClean="0"/>
              <a:t> </a:t>
            </a:r>
            <a:r>
              <a:rPr lang="en-US" dirty="0" err="1" smtClean="0"/>
              <a:t>univocamente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Evitare</a:t>
            </a:r>
            <a:r>
              <a:rPr lang="en-US" dirty="0" smtClean="0"/>
              <a:t> di </a:t>
            </a:r>
            <a:r>
              <a:rPr lang="en-US" dirty="0" err="1" smtClean="0"/>
              <a:t>degenerare</a:t>
            </a:r>
            <a:r>
              <a:rPr lang="en-US" dirty="0" smtClean="0"/>
              <a:t> in </a:t>
            </a:r>
            <a:r>
              <a:rPr lang="en-US" dirty="0" err="1" smtClean="0"/>
              <a:t>una</a:t>
            </a:r>
            <a:r>
              <a:rPr lang="en-US" dirty="0" smtClean="0"/>
              <a:t> re-</a:t>
            </a:r>
            <a:r>
              <a:rPr lang="en-US" dirty="0" err="1" smtClean="0"/>
              <a:t>identificazione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Soggetti</a:t>
            </a:r>
            <a:r>
              <a:rPr lang="en-US" dirty="0" smtClean="0"/>
              <a:t> non </a:t>
            </a:r>
            <a:r>
              <a:rPr lang="en-US" dirty="0" err="1" smtClean="0"/>
              <a:t>appaiono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test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train set.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17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80778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Structure of the data:</a:t>
            </a:r>
            <a:endParaRPr lang="en-US" dirty="0"/>
          </a:p>
          <a:p>
            <a:pPr lvl="1"/>
            <a:r>
              <a:rPr lang="en-US" dirty="0"/>
              <a:t>Removal of all 0s rows</a:t>
            </a:r>
          </a:p>
          <a:p>
            <a:pPr lvl="1"/>
            <a:r>
              <a:rPr lang="en-US" dirty="0"/>
              <a:t>Presence Boolean 0 or 1</a:t>
            </a:r>
          </a:p>
          <a:p>
            <a:pPr lvl="1"/>
            <a:r>
              <a:rPr lang="en-US" dirty="0"/>
              <a:t>Intensity from 0 to 5</a:t>
            </a:r>
          </a:p>
          <a:p>
            <a:pPr lvl="1"/>
            <a:r>
              <a:rPr lang="en-US" dirty="0"/>
              <a:t>Three sets of data for analysis</a:t>
            </a:r>
          </a:p>
          <a:p>
            <a:pPr lvl="2"/>
            <a:r>
              <a:rPr lang="en-US" dirty="0"/>
              <a:t>Only presence</a:t>
            </a:r>
          </a:p>
          <a:p>
            <a:pPr lvl="2"/>
            <a:r>
              <a:rPr lang="en-US" dirty="0"/>
              <a:t>Only intensity</a:t>
            </a:r>
          </a:p>
          <a:p>
            <a:pPr lvl="2"/>
            <a:r>
              <a:rPr lang="en-US" dirty="0" smtClean="0"/>
              <a:t>Presence &amp; Intensity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18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016" y="4035035"/>
            <a:ext cx="5901668" cy="154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6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Riconoscimento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Analisi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 per </a:t>
            </a:r>
            <a:r>
              <a:rPr lang="en-US" dirty="0" err="1" smtClean="0"/>
              <a:t>il</a:t>
            </a:r>
            <a:r>
              <a:rPr lang="en-US" dirty="0" smtClean="0"/>
              <a:t> training set.</a:t>
            </a:r>
          </a:p>
          <a:p>
            <a:r>
              <a:rPr lang="en-US" dirty="0" err="1" smtClean="0"/>
              <a:t>Differenze</a:t>
            </a:r>
            <a:r>
              <a:rPr lang="en-US" dirty="0" smtClean="0"/>
              <a:t> </a:t>
            </a:r>
            <a:r>
              <a:rPr lang="en-US" dirty="0" err="1" smtClean="0"/>
              <a:t>significative</a:t>
            </a:r>
            <a:r>
              <a:rPr lang="en-US" dirty="0" smtClean="0"/>
              <a:t> </a:t>
            </a:r>
            <a:r>
              <a:rPr lang="en-US" dirty="0" err="1" smtClean="0"/>
              <a:t>nelle</a:t>
            </a:r>
            <a:r>
              <a:rPr lang="en-US" dirty="0" smtClean="0"/>
              <a:t> </a:t>
            </a:r>
            <a:r>
              <a:rPr lang="en-US" dirty="0" err="1" smtClean="0"/>
              <a:t>occorrenze</a:t>
            </a:r>
            <a:r>
              <a:rPr lang="en-US" dirty="0" smtClean="0"/>
              <a:t> di </a:t>
            </a:r>
            <a:r>
              <a:rPr lang="en-US" dirty="0" err="1" smtClean="0"/>
              <a:t>verita</a:t>
            </a:r>
            <a:r>
              <a:rPr lang="en-US" dirty="0" smtClean="0"/>
              <a:t>’ o </a:t>
            </a:r>
            <a:r>
              <a:rPr lang="en-US" dirty="0" err="1" smtClean="0"/>
              <a:t>menzogna</a:t>
            </a:r>
            <a:r>
              <a:rPr lang="en-US" dirty="0" smtClean="0"/>
              <a:t> per le AU:</a:t>
            </a:r>
            <a:endParaRPr lang="en-US" dirty="0" smtClean="0"/>
          </a:p>
          <a:p>
            <a:pPr lvl="1"/>
            <a:r>
              <a:rPr lang="en-US" dirty="0" err="1" smtClean="0"/>
              <a:t>Alzata</a:t>
            </a:r>
            <a:r>
              <a:rPr lang="en-US" dirty="0" smtClean="0"/>
              <a:t> </a:t>
            </a:r>
            <a:r>
              <a:rPr lang="en-US" dirty="0" err="1"/>
              <a:t>palpebre</a:t>
            </a:r>
            <a:r>
              <a:rPr lang="en-US" dirty="0"/>
              <a:t> </a:t>
            </a:r>
            <a:r>
              <a:rPr lang="en-US" dirty="0" err="1"/>
              <a:t>superiori</a:t>
            </a:r>
            <a:r>
              <a:rPr lang="en-US" dirty="0"/>
              <a:t> (5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/>
              <a:t>Sopracciglia</a:t>
            </a:r>
            <a:r>
              <a:rPr lang="en-US" dirty="0"/>
              <a:t> </a:t>
            </a:r>
            <a:r>
              <a:rPr lang="en-US" dirty="0" err="1"/>
              <a:t>abbassate</a:t>
            </a:r>
            <a:r>
              <a:rPr lang="en-US" dirty="0"/>
              <a:t> (4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err="1" smtClean="0"/>
              <a:t>Angoli</a:t>
            </a:r>
            <a:r>
              <a:rPr lang="en-US" dirty="0" smtClean="0"/>
              <a:t> </a:t>
            </a:r>
            <a:r>
              <a:rPr lang="en-US" dirty="0" err="1"/>
              <a:t>delle</a:t>
            </a:r>
            <a:r>
              <a:rPr lang="en-US" dirty="0"/>
              <a:t> labra (12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Stringere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 (7)</a:t>
            </a:r>
          </a:p>
          <a:p>
            <a:pPr lvl="1"/>
            <a:r>
              <a:rPr lang="en-US" dirty="0" err="1" smtClean="0"/>
              <a:t>Stesura</a:t>
            </a:r>
            <a:r>
              <a:rPr lang="en-US" dirty="0" smtClean="0"/>
              <a:t> </a:t>
            </a:r>
            <a:r>
              <a:rPr lang="en-US" dirty="0" err="1" smtClean="0"/>
              <a:t>bocca</a:t>
            </a:r>
            <a:r>
              <a:rPr lang="en-US" dirty="0" smtClean="0"/>
              <a:t> (14)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19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335458"/>
            <a:ext cx="4103688" cy="25325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946873"/>
            <a:ext cx="1284734" cy="642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645024"/>
            <a:ext cx="1068710" cy="534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704" y="2564904"/>
            <a:ext cx="1223496" cy="61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3" y="476672"/>
            <a:ext cx="7559675" cy="504825"/>
          </a:xfrm>
        </p:spPr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196752"/>
            <a:ext cx="7559675" cy="4535735"/>
          </a:xfrm>
        </p:spPr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Architettura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Esperimenti</a:t>
            </a:r>
            <a:r>
              <a:rPr lang="en-US" dirty="0" smtClean="0"/>
              <a:t> e </a:t>
            </a:r>
            <a:r>
              <a:rPr lang="en-US" dirty="0" err="1" smtClean="0"/>
              <a:t>risultati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it-IT" dirty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0281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Deception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/>
              <a:t>Frequency </a:t>
            </a:r>
            <a:r>
              <a:rPr lang="en-US" dirty="0" smtClean="0"/>
              <a:t>analysis </a:t>
            </a:r>
            <a:r>
              <a:rPr lang="en-US" dirty="0"/>
              <a:t>of AU occurrences in the </a:t>
            </a:r>
            <a:r>
              <a:rPr lang="en-US" dirty="0" smtClean="0"/>
              <a:t>test set.</a:t>
            </a:r>
            <a:endParaRPr lang="en-US" dirty="0"/>
          </a:p>
          <a:p>
            <a:r>
              <a:rPr lang="en-US" dirty="0"/>
              <a:t>Significant differences for truthful and deceptive in:</a:t>
            </a:r>
          </a:p>
          <a:p>
            <a:pPr lvl="1"/>
            <a:r>
              <a:rPr lang="en-US" dirty="0" smtClean="0"/>
              <a:t>AU</a:t>
            </a:r>
          </a:p>
          <a:p>
            <a:pPr lvl="1"/>
            <a:r>
              <a:rPr lang="en-US" dirty="0" smtClean="0"/>
              <a:t>AU</a:t>
            </a:r>
          </a:p>
          <a:p>
            <a:pPr lvl="1"/>
            <a:r>
              <a:rPr lang="en-US" dirty="0" smtClean="0"/>
              <a:t>AU</a:t>
            </a:r>
          </a:p>
          <a:p>
            <a:pPr lvl="1"/>
            <a:r>
              <a:rPr lang="en-US" dirty="0" smtClean="0"/>
              <a:t>AU</a:t>
            </a:r>
          </a:p>
          <a:p>
            <a:pPr lvl="1"/>
            <a:r>
              <a:rPr lang="en-US" dirty="0" smtClean="0"/>
              <a:t>AU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20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666" y="2615588"/>
            <a:ext cx="5172750" cy="319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3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Deception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/>
              <a:t>Variable Importance using Random Forests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21</a:t>
            </a:fld>
            <a:endParaRPr lang="it-IT" altLang="it-I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980" y="1988840"/>
            <a:ext cx="6724438" cy="340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61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Risultati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Radial </a:t>
            </a:r>
            <a:r>
              <a:rPr lang="en-US" dirty="0"/>
              <a:t>Basis </a:t>
            </a:r>
            <a:r>
              <a:rPr lang="en-US" dirty="0" smtClean="0"/>
              <a:t>Support Vector Machine.</a:t>
            </a:r>
            <a:endParaRPr lang="en-US" dirty="0"/>
          </a:p>
          <a:p>
            <a:r>
              <a:rPr lang="en-US" dirty="0"/>
              <a:t>72% </a:t>
            </a:r>
            <a:r>
              <a:rPr lang="en-US" dirty="0" smtClean="0"/>
              <a:t>di </a:t>
            </a:r>
            <a:r>
              <a:rPr lang="en-US" dirty="0" err="1" smtClean="0"/>
              <a:t>accuratezza</a:t>
            </a:r>
            <a:r>
              <a:rPr lang="en-US" dirty="0" smtClean="0"/>
              <a:t> </a:t>
            </a:r>
            <a:r>
              <a:rPr lang="en-US" dirty="0" err="1" smtClean="0"/>
              <a:t>sul</a:t>
            </a:r>
            <a:r>
              <a:rPr lang="en-US" dirty="0" smtClean="0"/>
              <a:t> test set.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9860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Sviluppi</a:t>
            </a:r>
            <a:r>
              <a:rPr lang="en-US" dirty="0" smtClean="0"/>
              <a:t> </a:t>
            </a:r>
            <a:r>
              <a:rPr lang="en-US" dirty="0" err="1" smtClean="0"/>
              <a:t>Futuri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/>
              <a:t>Bigger dataset containing videos of better quality;</a:t>
            </a:r>
          </a:p>
          <a:p>
            <a:r>
              <a:rPr lang="en-US" dirty="0"/>
              <a:t>Temporal information for Action Units using </a:t>
            </a:r>
            <a:r>
              <a:rPr lang="en-US" dirty="0" smtClean="0"/>
              <a:t>LSTM;</a:t>
            </a:r>
          </a:p>
          <a:p>
            <a:r>
              <a:rPr lang="en-US" dirty="0" smtClean="0"/>
              <a:t>Analyze interactions;</a:t>
            </a:r>
            <a:endParaRPr lang="en-US" dirty="0"/>
          </a:p>
          <a:p>
            <a:r>
              <a:rPr lang="en-US" dirty="0"/>
              <a:t>Multimodal approach (thermal, body, </a:t>
            </a:r>
            <a:r>
              <a:rPr lang="en-US" dirty="0" smtClean="0"/>
              <a:t>words);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136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24</a:t>
            </a:fld>
            <a:endParaRPr lang="it-IT" altLang="it-IT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2636912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82243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822433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dirty="0" smtClean="0"/>
              <a:t>Thank you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9938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25</a:t>
            </a:fld>
            <a:endParaRPr lang="it-IT" altLang="it-IT"/>
          </a:p>
        </p:txBody>
      </p:sp>
      <p:pic>
        <p:nvPicPr>
          <p:cNvPr id="1028" name="Picture 4" descr="Image result for question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703239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6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Scopo</a:t>
            </a:r>
            <a:r>
              <a:rPr lang="en-US" dirty="0" smtClean="0"/>
              <a:t> del </a:t>
            </a:r>
            <a:r>
              <a:rPr lang="en-US" dirty="0" err="1" smtClean="0"/>
              <a:t>lavoro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b="1" dirty="0" err="1" smtClean="0"/>
              <a:t>Obiettivo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Classificare</a:t>
            </a:r>
            <a:r>
              <a:rPr lang="en-US" dirty="0" smtClean="0"/>
              <a:t> video </a:t>
            </a:r>
            <a:r>
              <a:rPr lang="en-US" dirty="0" err="1" smtClean="0"/>
              <a:t>contenenti</a:t>
            </a:r>
            <a:r>
              <a:rPr lang="en-US" dirty="0" smtClean="0"/>
              <a:t> </a:t>
            </a:r>
            <a:r>
              <a:rPr lang="en-US" dirty="0" err="1" smtClean="0"/>
              <a:t>soggetti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mentono</a:t>
            </a:r>
            <a:r>
              <a:rPr lang="en-US" dirty="0" smtClean="0"/>
              <a:t> o </a:t>
            </a:r>
            <a:r>
              <a:rPr lang="en-US" dirty="0" err="1" smtClean="0"/>
              <a:t>dicono</a:t>
            </a:r>
            <a:r>
              <a:rPr lang="en-US" dirty="0" smtClean="0"/>
              <a:t> la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particolare</a:t>
            </a:r>
            <a:r>
              <a:rPr lang="en-US" dirty="0" smtClean="0"/>
              <a:t> </a:t>
            </a:r>
            <a:r>
              <a:rPr lang="en-US" dirty="0" err="1" smtClean="0"/>
              <a:t>analizzandone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facciali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3</a:t>
            </a:fld>
            <a:endParaRPr lang="it-IT" altLang="it-IT"/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852936"/>
            <a:ext cx="662473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Possibili</a:t>
            </a:r>
            <a:r>
              <a:rPr lang="en-US" dirty="0" smtClean="0"/>
              <a:t> </a:t>
            </a:r>
            <a:r>
              <a:rPr lang="en-US" dirty="0" err="1" smtClean="0"/>
              <a:t>applicazioni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Controlli</a:t>
            </a:r>
            <a:r>
              <a:rPr lang="en-US" dirty="0" smtClean="0"/>
              <a:t> di </a:t>
            </a:r>
            <a:r>
              <a:rPr lang="en-US" dirty="0" err="1" smtClean="0"/>
              <a:t>sicurezza</a:t>
            </a:r>
            <a:r>
              <a:rPr lang="en-US" dirty="0" smtClean="0"/>
              <a:t> (</a:t>
            </a:r>
            <a:r>
              <a:rPr lang="en-US" dirty="0" err="1" smtClean="0"/>
              <a:t>aereoporti</a:t>
            </a:r>
            <a:r>
              <a:rPr lang="en-US" dirty="0" smtClean="0"/>
              <a:t>, </a:t>
            </a:r>
            <a:r>
              <a:rPr lang="en-US" dirty="0" err="1" smtClean="0"/>
              <a:t>stazioni</a:t>
            </a:r>
            <a:r>
              <a:rPr lang="en-US" dirty="0" smtClean="0"/>
              <a:t>);</a:t>
            </a:r>
          </a:p>
          <a:p>
            <a:r>
              <a:rPr lang="en-US" dirty="0" err="1" smtClean="0"/>
              <a:t>Interrogazioni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polizia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Analisi</a:t>
            </a:r>
            <a:r>
              <a:rPr lang="en-US" dirty="0" smtClean="0"/>
              <a:t> di </a:t>
            </a:r>
            <a:r>
              <a:rPr lang="en-US" dirty="0" err="1" smtClean="0"/>
              <a:t>discorsi</a:t>
            </a:r>
            <a:r>
              <a:rPr lang="en-US" dirty="0" smtClean="0"/>
              <a:t> </a:t>
            </a:r>
            <a:r>
              <a:rPr lang="en-US" dirty="0" err="1" smtClean="0"/>
              <a:t>politici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4</a:t>
            </a:fld>
            <a:endParaRPr lang="it-IT" altLang="it-IT"/>
          </a:p>
        </p:txBody>
      </p:sp>
      <p:pic>
        <p:nvPicPr>
          <p:cNvPr id="2050" name="Picture 2" descr="Image result for surveilla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280" y="2749355"/>
            <a:ext cx="4733139" cy="283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Differenti</a:t>
            </a:r>
            <a:r>
              <a:rPr lang="en-US" dirty="0" smtClean="0"/>
              <a:t> </a:t>
            </a:r>
            <a:r>
              <a:rPr lang="en-US" dirty="0" err="1" smtClean="0"/>
              <a:t>metodi</a:t>
            </a:r>
            <a:r>
              <a:rPr lang="en-US" dirty="0" smtClean="0"/>
              <a:t> per </a:t>
            </a:r>
            <a:r>
              <a:rPr lang="en-US" dirty="0" err="1" smtClean="0"/>
              <a:t>scoprire</a:t>
            </a:r>
            <a:r>
              <a:rPr lang="en-US" dirty="0" smtClean="0"/>
              <a:t> le </a:t>
            </a:r>
            <a:r>
              <a:rPr lang="en-US" dirty="0" err="1" smtClean="0"/>
              <a:t>menzogne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Linguaggio</a:t>
            </a:r>
            <a:r>
              <a:rPr lang="en-US" dirty="0" smtClean="0"/>
              <a:t> del </a:t>
            </a:r>
            <a:r>
              <a:rPr lang="en-US" dirty="0" err="1" smtClean="0"/>
              <a:t>corpo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Posizione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occhi</a:t>
            </a:r>
            <a:r>
              <a:rPr lang="en-US" dirty="0" smtClean="0"/>
              <a:t>;</a:t>
            </a:r>
          </a:p>
          <a:p>
            <a:r>
              <a:rPr lang="en-US" dirty="0" err="1"/>
              <a:t>E</a:t>
            </a:r>
            <a:r>
              <a:rPr lang="en-US" dirty="0" err="1" smtClean="0"/>
              <a:t>spressioni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Tono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voce;</a:t>
            </a:r>
          </a:p>
          <a:p>
            <a:r>
              <a:rPr lang="en-US" dirty="0" err="1" smtClean="0"/>
              <a:t>Scelta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vocaboli</a:t>
            </a:r>
            <a:r>
              <a:rPr lang="en-US" dirty="0" smtClean="0"/>
              <a:t>;</a:t>
            </a:r>
          </a:p>
          <a:p>
            <a:r>
              <a:rPr lang="en-US" dirty="0" smtClean="0"/>
              <a:t>EEG;</a:t>
            </a:r>
          </a:p>
          <a:p>
            <a:r>
              <a:rPr lang="en-US" dirty="0" err="1" smtClean="0"/>
              <a:t>Poligrafo</a:t>
            </a:r>
            <a:r>
              <a:rPr lang="en-US" dirty="0" smtClean="0"/>
              <a:t>;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5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2780928"/>
            <a:ext cx="4366568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5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342187" cy="4385568"/>
          </a:xfrm>
        </p:spPr>
        <p:txBody>
          <a:bodyPr/>
          <a:lstStyle/>
          <a:p>
            <a:r>
              <a:rPr lang="en-US" dirty="0" smtClean="0"/>
              <a:t>Action Units (AU) </a:t>
            </a:r>
            <a:r>
              <a:rPr lang="en-US" dirty="0" err="1" smtClean="0"/>
              <a:t>correspondono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contrazione</a:t>
            </a:r>
            <a:r>
              <a:rPr lang="en-US" dirty="0" smtClean="0"/>
              <a:t> o </a:t>
            </a:r>
            <a:r>
              <a:rPr lang="en-US" dirty="0" err="1" smtClean="0"/>
              <a:t>rilassamento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o </a:t>
            </a:r>
            <a:r>
              <a:rPr lang="en-US" dirty="0" err="1" smtClean="0"/>
              <a:t>piu</a:t>
            </a:r>
            <a:r>
              <a:rPr lang="en-US" dirty="0" smtClean="0"/>
              <a:t>’ </a:t>
            </a:r>
            <a:r>
              <a:rPr lang="en-US" dirty="0" err="1" smtClean="0"/>
              <a:t>muscoli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AU </a:t>
            </a:r>
            <a:r>
              <a:rPr lang="en-US" dirty="0" err="1" smtClean="0"/>
              <a:t>usate</a:t>
            </a:r>
            <a:r>
              <a:rPr lang="en-US" dirty="0" smtClean="0"/>
              <a:t> per </a:t>
            </a:r>
            <a:r>
              <a:rPr lang="en-US" dirty="0" err="1" smtClean="0"/>
              <a:t>codificare</a:t>
            </a:r>
            <a:r>
              <a:rPr lang="en-US" dirty="0" smtClean="0"/>
              <a:t> </a:t>
            </a:r>
            <a:r>
              <a:rPr lang="en-US" dirty="0" err="1" smtClean="0"/>
              <a:t>emozioni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espressioni</a:t>
            </a:r>
            <a:r>
              <a:rPr lang="en-US" dirty="0" smtClean="0"/>
              <a:t> in base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muscoli</a:t>
            </a:r>
            <a:r>
              <a:rPr lang="en-US" dirty="0" smtClean="0"/>
              <a:t> </a:t>
            </a:r>
            <a:r>
              <a:rPr lang="en-US" dirty="0" err="1" smtClean="0"/>
              <a:t>utilizzati</a:t>
            </a:r>
            <a:r>
              <a:rPr lang="en-US" dirty="0" smtClean="0"/>
              <a:t>.</a:t>
            </a:r>
          </a:p>
          <a:p>
            <a:r>
              <a:rPr lang="en-US" dirty="0" smtClean="0"/>
              <a:t>AU </a:t>
            </a:r>
            <a:r>
              <a:rPr lang="en-US" dirty="0" err="1" smtClean="0"/>
              <a:t>accompagnate</a:t>
            </a:r>
            <a:r>
              <a:rPr lang="en-US" dirty="0" smtClean="0"/>
              <a:t> </a:t>
            </a:r>
            <a:r>
              <a:rPr lang="en-US" dirty="0" err="1" smtClean="0"/>
              <a:t>dalle</a:t>
            </a:r>
            <a:r>
              <a:rPr lang="en-US" dirty="0" smtClean="0"/>
              <a:t> </a:t>
            </a:r>
            <a:r>
              <a:rPr lang="en-US" dirty="0" err="1" smtClean="0"/>
              <a:t>loro</a:t>
            </a:r>
            <a:r>
              <a:rPr lang="en-US" dirty="0" smtClean="0"/>
              <a:t> </a:t>
            </a:r>
            <a:r>
              <a:rPr lang="en-US" dirty="0" err="1" smtClean="0"/>
              <a:t>intensita</a:t>
            </a:r>
            <a:r>
              <a:rPr lang="en-US" dirty="0" smtClean="0"/>
              <a:t>’.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6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27" y="3278625"/>
            <a:ext cx="5041473" cy="25893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75" y="3273607"/>
            <a:ext cx="3929898" cy="259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err="1" smtClean="0"/>
              <a:t>Estrarre</a:t>
            </a:r>
            <a:r>
              <a:rPr lang="en-US" dirty="0" smtClean="0"/>
              <a:t> le AU da video di </a:t>
            </a:r>
            <a:r>
              <a:rPr lang="en-US" dirty="0" err="1" smtClean="0"/>
              <a:t>menzogne</a:t>
            </a:r>
            <a:r>
              <a:rPr lang="en-US" dirty="0" smtClean="0"/>
              <a:t> o </a:t>
            </a:r>
            <a:r>
              <a:rPr lang="en-US" dirty="0" err="1" smtClean="0"/>
              <a:t>verita</a:t>
            </a:r>
            <a:r>
              <a:rPr lang="en-US" dirty="0" smtClean="0"/>
              <a:t>’.</a:t>
            </a:r>
          </a:p>
          <a:p>
            <a:r>
              <a:rPr lang="en-US" dirty="0" err="1" smtClean="0"/>
              <a:t>Bugie</a:t>
            </a:r>
            <a:r>
              <a:rPr lang="en-US" dirty="0" smtClean="0"/>
              <a:t> e </a:t>
            </a:r>
            <a:r>
              <a:rPr lang="en-US" dirty="0" err="1" smtClean="0"/>
              <a:t>verita</a:t>
            </a:r>
            <a:r>
              <a:rPr lang="en-US" dirty="0" smtClean="0"/>
              <a:t>’ </a:t>
            </a:r>
            <a:r>
              <a:rPr lang="en-US" dirty="0" err="1" smtClean="0"/>
              <a:t>presentano</a:t>
            </a:r>
            <a:r>
              <a:rPr lang="en-US" dirty="0" smtClean="0"/>
              <a:t> </a:t>
            </a:r>
            <a:r>
              <a:rPr lang="en-US" dirty="0" err="1" smtClean="0"/>
              <a:t>combinazioni</a:t>
            </a:r>
            <a:r>
              <a:rPr lang="en-US" dirty="0" smtClean="0"/>
              <a:t> e </a:t>
            </a:r>
            <a:r>
              <a:rPr lang="en-US" dirty="0" err="1" smtClean="0"/>
              <a:t>frequenze</a:t>
            </a:r>
            <a:r>
              <a:rPr lang="en-US" dirty="0" smtClean="0"/>
              <a:t> </a:t>
            </a:r>
            <a:r>
              <a:rPr lang="en-US" dirty="0" err="1" smtClean="0"/>
              <a:t>differenti</a:t>
            </a:r>
            <a:r>
              <a:rPr lang="en-US" dirty="0" smtClean="0"/>
              <a:t> di AU.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7</a:t>
            </a:fld>
            <a:endParaRPr lang="it-IT" altLang="it-IT"/>
          </a:p>
        </p:txBody>
      </p:sp>
      <p:pic>
        <p:nvPicPr>
          <p:cNvPr id="1026" name="Picture 2" descr="Image result for truth l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760361"/>
            <a:ext cx="4454925" cy="28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Panoramica</a:t>
            </a:r>
            <a:r>
              <a:rPr lang="en-US" dirty="0" smtClean="0"/>
              <a:t> del </a:t>
            </a:r>
            <a:r>
              <a:rPr lang="en-US" dirty="0" err="1" smtClean="0"/>
              <a:t>sistema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Input Video / Frame;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Individuazione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faccia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Rilevamento</a:t>
            </a:r>
            <a:r>
              <a:rPr lang="en-US" dirty="0" smtClean="0"/>
              <a:t> landmark </a:t>
            </a:r>
            <a:r>
              <a:rPr lang="en-US" dirty="0" err="1" smtClean="0"/>
              <a:t>facciali</a:t>
            </a:r>
            <a:r>
              <a:rPr lang="en-US" dirty="0" smtClean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Estrazione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feature;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Rconoscimento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AU;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Classificazione</a:t>
            </a:r>
            <a:r>
              <a:rPr lang="en-US" dirty="0" smtClean="0"/>
              <a:t> </a:t>
            </a:r>
            <a:r>
              <a:rPr lang="en-US" dirty="0" err="1" smtClean="0"/>
              <a:t>tramite</a:t>
            </a:r>
            <a:r>
              <a:rPr lang="en-US" dirty="0" smtClean="0"/>
              <a:t> SVM;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8</a:t>
            </a:fld>
            <a:endParaRPr lang="it-IT" alt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96" y="4149080"/>
            <a:ext cx="7539108" cy="16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9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Landmark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3" y="1203672"/>
            <a:ext cx="7559675" cy="4385568"/>
          </a:xfrm>
        </p:spPr>
        <p:txBody>
          <a:bodyPr/>
          <a:lstStyle/>
          <a:p>
            <a:r>
              <a:rPr lang="en-US" dirty="0" smtClean="0"/>
              <a:t>Convolutional </a:t>
            </a:r>
            <a:r>
              <a:rPr lang="en-US" dirty="0"/>
              <a:t>Experts Constrained Local Model (CE-CLM</a:t>
            </a:r>
            <a:r>
              <a:rPr lang="en-US" dirty="0" smtClean="0"/>
              <a:t>). Due </a:t>
            </a:r>
            <a:r>
              <a:rPr lang="en-US" dirty="0" err="1" smtClean="0"/>
              <a:t>fasi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/>
              <a:t>Convolutional Experts Network </a:t>
            </a:r>
            <a:r>
              <a:rPr lang="en-US" dirty="0" smtClean="0"/>
              <a:t>come detector locale</a:t>
            </a:r>
            <a:endParaRPr lang="en-US" dirty="0"/>
          </a:p>
          <a:p>
            <a:pPr lvl="2"/>
            <a:r>
              <a:rPr lang="en-US" dirty="0" smtClean="0"/>
              <a:t>ROI input, output response </a:t>
            </a:r>
            <a:r>
              <a:rPr lang="en-US" dirty="0"/>
              <a:t>map </a:t>
            </a:r>
            <a:r>
              <a:rPr lang="en-US" dirty="0" smtClean="0"/>
              <a:t>per </a:t>
            </a:r>
            <a:r>
              <a:rPr lang="en-US" dirty="0" err="1" smtClean="0"/>
              <a:t>localizzare</a:t>
            </a:r>
            <a:r>
              <a:rPr lang="en-US" dirty="0" smtClean="0"/>
              <a:t> la </a:t>
            </a:r>
            <a:r>
              <a:rPr lang="en-US" dirty="0" err="1" smtClean="0"/>
              <a:t>posizione</a:t>
            </a:r>
            <a:r>
              <a:rPr lang="en-US" dirty="0" smtClean="0"/>
              <a:t> di un </a:t>
            </a:r>
            <a:r>
              <a:rPr lang="en-US" dirty="0" err="1" smtClean="0"/>
              <a:t>singolo</a:t>
            </a:r>
            <a:r>
              <a:rPr lang="en-US" dirty="0" smtClean="0"/>
              <a:t> landmark </a:t>
            </a:r>
            <a:r>
              <a:rPr lang="en-US" dirty="0" err="1" smtClean="0"/>
              <a:t>indipendentemente</a:t>
            </a:r>
            <a:r>
              <a:rPr lang="en-US" dirty="0" smtClean="0"/>
              <a:t> </a:t>
            </a:r>
            <a:r>
              <a:rPr lang="en-US" dirty="0" err="1" smtClean="0"/>
              <a:t>dagli</a:t>
            </a:r>
            <a:r>
              <a:rPr lang="en-US" dirty="0" smtClean="0"/>
              <a:t> </a:t>
            </a:r>
            <a:r>
              <a:rPr lang="en-US" dirty="0" err="1" smtClean="0"/>
              <a:t>altri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Constrained Local Model</a:t>
            </a:r>
          </a:p>
          <a:p>
            <a:pPr lvl="2"/>
            <a:r>
              <a:rPr lang="en-US" dirty="0" err="1"/>
              <a:t>Aggiorna</a:t>
            </a:r>
            <a:r>
              <a:rPr lang="en-US" dirty="0"/>
              <a:t> la </a:t>
            </a:r>
            <a:r>
              <a:rPr lang="en-US" dirty="0" err="1"/>
              <a:t>posizione</a:t>
            </a:r>
            <a:r>
              <a:rPr lang="en-US" dirty="0"/>
              <a:t> di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landmark </a:t>
            </a:r>
            <a:r>
              <a:rPr lang="en-US" dirty="0" err="1"/>
              <a:t>simultaneamente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30D388-5B29-4126-AC54-A0FD22452F77}" type="datetime1">
              <a:rPr lang="it-IT" altLang="it-IT" smtClean="0"/>
              <a:pPr>
                <a:defRPr/>
              </a:pPr>
              <a:t>09/01/2019</a:t>
            </a:fld>
            <a:endParaRPr lang="it-IT" alt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 smtClean="0"/>
              <a:t>Deception Detection using Facial Action Units</a:t>
            </a:r>
            <a:endParaRPr lang="it-IT" alt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altLang="it-IT" smtClean="0"/>
              <a:t>Pagina </a:t>
            </a:r>
            <a:fld id="{A5888ACF-FC31-4A35-9932-E1138572A9AA}" type="slidenum">
              <a:rPr lang="it-IT" altLang="it-IT" smtClean="0"/>
              <a:pPr>
                <a:defRPr/>
              </a:pPr>
              <a:t>9</a:t>
            </a:fld>
            <a:endParaRPr lang="it-IT" alt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12" y="3728695"/>
            <a:ext cx="3210676" cy="18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 sapienza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la sapienz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rgbClr val="000000">
                    <a:alpha val="74998"/>
                  </a:srgb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9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la sapienza 1">
        <a:dk1>
          <a:srgbClr val="000000"/>
        </a:dk1>
        <a:lt1>
          <a:srgbClr val="FFFFFF"/>
        </a:lt1>
        <a:dk2>
          <a:srgbClr val="FFFFFF"/>
        </a:dk2>
        <a:lt2>
          <a:srgbClr val="2D2015"/>
        </a:lt2>
        <a:accent1>
          <a:srgbClr val="7C7C7C"/>
        </a:accent1>
        <a:accent2>
          <a:srgbClr val="FFFF7E"/>
        </a:accent2>
        <a:accent3>
          <a:srgbClr val="FFFFFF"/>
        </a:accent3>
        <a:accent4>
          <a:srgbClr val="000000"/>
        </a:accent4>
        <a:accent5>
          <a:srgbClr val="BFBFBF"/>
        </a:accent5>
        <a:accent6>
          <a:srgbClr val="E7E772"/>
        </a:accent6>
        <a:hlink>
          <a:srgbClr val="066778"/>
        </a:hlink>
        <a:folHlink>
          <a:srgbClr val="8300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14944</TotalTime>
  <Words>1890</Words>
  <Application>Microsoft Office PowerPoint</Application>
  <PresentationFormat>On-screen Show (4:3)</PresentationFormat>
  <Paragraphs>295</Paragraphs>
  <Slides>25</Slides>
  <Notes>24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ＭＳ Ｐゴシック</vt:lpstr>
      <vt:lpstr>Arial</vt:lpstr>
      <vt:lpstr>Mangal</vt:lpstr>
      <vt:lpstr>la sapienza</vt:lpstr>
      <vt:lpstr>Deception Detection using Facial Action Units</vt:lpstr>
      <vt:lpstr>Outline</vt:lpstr>
      <vt:lpstr>Scopo del lavoro</vt:lpstr>
      <vt:lpstr>Possibili applicazioni</vt:lpstr>
      <vt:lpstr>Differenti metodi per scoprire le menzogne</vt:lpstr>
      <vt:lpstr>Action Units</vt:lpstr>
      <vt:lpstr>Idea</vt:lpstr>
      <vt:lpstr>Panoramica del sistema</vt:lpstr>
      <vt:lpstr>Facial Landmark Detection</vt:lpstr>
      <vt:lpstr>Facial Landmark Detection</vt:lpstr>
      <vt:lpstr>Estrazione delle feature</vt:lpstr>
      <vt:lpstr>Estrazione delle feature</vt:lpstr>
      <vt:lpstr>Riconoscimento delle Action Unit</vt:lpstr>
      <vt:lpstr>Dataset per Action Unit Detection</vt:lpstr>
      <vt:lpstr>Riconoscimento delle Action Unit</vt:lpstr>
      <vt:lpstr>Dataset per il riconoscimento delle menzogne</vt:lpstr>
      <vt:lpstr>Dataset per il riconoscimento delle menzogne</vt:lpstr>
      <vt:lpstr>Riconoscimento delle Menzogne</vt:lpstr>
      <vt:lpstr>Riconoscimento delle Menzogne</vt:lpstr>
      <vt:lpstr>Deception Detection</vt:lpstr>
      <vt:lpstr>Deception Detection</vt:lpstr>
      <vt:lpstr>Risultati</vt:lpstr>
      <vt:lpstr>Sviluppi Futuri</vt:lpstr>
      <vt:lpstr>PowerPoint Presentation</vt:lpstr>
      <vt:lpstr>Questions?</vt:lpstr>
    </vt:vector>
  </TitlesOfParts>
  <Manager/>
  <Company>- -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cp:keywords/>
  <dc:description/>
  <cp:lastModifiedBy>AscaL</cp:lastModifiedBy>
  <cp:revision>432</cp:revision>
  <dcterms:created xsi:type="dcterms:W3CDTF">2006-11-20T16:13:10Z</dcterms:created>
  <dcterms:modified xsi:type="dcterms:W3CDTF">2019-01-09T19:10:59Z</dcterms:modified>
  <cp:category/>
</cp:coreProperties>
</file>

<file path=docProps/thumbnail.jpeg>
</file>